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notesMasterIdLst>
    <p:notesMasterId r:id="rId59"/>
  </p:notesMasterIdLst>
  <p:handoutMasterIdLst>
    <p:handoutMasterId r:id="rId60"/>
  </p:handoutMasterIdLst>
  <p:sldIdLst>
    <p:sldId id="297" r:id="rId5"/>
    <p:sldId id="370" r:id="rId6"/>
    <p:sldId id="366" r:id="rId7"/>
    <p:sldId id="367" r:id="rId8"/>
    <p:sldId id="368" r:id="rId9"/>
    <p:sldId id="364" r:id="rId10"/>
    <p:sldId id="365" r:id="rId11"/>
    <p:sldId id="369" r:id="rId12"/>
    <p:sldId id="339" r:id="rId13"/>
    <p:sldId id="349" r:id="rId14"/>
    <p:sldId id="270" r:id="rId15"/>
    <p:sldId id="263" r:id="rId16"/>
    <p:sldId id="265" r:id="rId17"/>
    <p:sldId id="337" r:id="rId18"/>
    <p:sldId id="374" r:id="rId19"/>
    <p:sldId id="375" r:id="rId20"/>
    <p:sldId id="331" r:id="rId21"/>
    <p:sldId id="333" r:id="rId22"/>
    <p:sldId id="332" r:id="rId23"/>
    <p:sldId id="335" r:id="rId24"/>
    <p:sldId id="334" r:id="rId25"/>
    <p:sldId id="336" r:id="rId26"/>
    <p:sldId id="338" r:id="rId27"/>
    <p:sldId id="261" r:id="rId28"/>
    <p:sldId id="327" r:id="rId29"/>
    <p:sldId id="328" r:id="rId30"/>
    <p:sldId id="329" r:id="rId31"/>
    <p:sldId id="326" r:id="rId32"/>
    <p:sldId id="340" r:id="rId33"/>
    <p:sldId id="341" r:id="rId34"/>
    <p:sldId id="342" r:id="rId35"/>
    <p:sldId id="343" r:id="rId36"/>
    <p:sldId id="344" r:id="rId37"/>
    <p:sldId id="345" r:id="rId38"/>
    <p:sldId id="347" r:id="rId39"/>
    <p:sldId id="346" r:id="rId40"/>
    <p:sldId id="348" r:id="rId41"/>
    <p:sldId id="350" r:id="rId42"/>
    <p:sldId id="351" r:id="rId43"/>
    <p:sldId id="356" r:id="rId44"/>
    <p:sldId id="357" r:id="rId45"/>
    <p:sldId id="354" r:id="rId46"/>
    <p:sldId id="358" r:id="rId47"/>
    <p:sldId id="360" r:id="rId48"/>
    <p:sldId id="361" r:id="rId49"/>
    <p:sldId id="324" r:id="rId50"/>
    <p:sldId id="322" r:id="rId51"/>
    <p:sldId id="359" r:id="rId52"/>
    <p:sldId id="362" r:id="rId53"/>
    <p:sldId id="363" r:id="rId54"/>
    <p:sldId id="371" r:id="rId55"/>
    <p:sldId id="373" r:id="rId56"/>
    <p:sldId id="372" r:id="rId57"/>
    <p:sldId id="299" r:id="rId58"/>
  </p:sldIdLst>
  <p:sldSz cx="12192000" cy="6858000"/>
  <p:notesSz cx="6858000" cy="9144000"/>
  <p:custDataLst>
    <p:tags r:id="rId61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F83"/>
    <a:srgbClr val="007146"/>
    <a:srgbClr val="76AE43"/>
    <a:srgbClr val="AEC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6387" autoAdjust="0"/>
  </p:normalViewPr>
  <p:slideViewPr>
    <p:cSldViewPr snapToGrid="0">
      <p:cViewPr>
        <p:scale>
          <a:sx n="87" d="100"/>
          <a:sy n="87" d="100"/>
        </p:scale>
        <p:origin x="2310" y="16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1800" dirty="0"/>
              <a:t>Vaccinatie in de Belgische apotheek </a:t>
            </a:r>
          </a:p>
          <a:p>
            <a:pPr>
              <a:defRPr sz="1800"/>
            </a:pPr>
            <a:r>
              <a:rPr lang="nl-BE" sz="1800" dirty="0"/>
              <a:t>van 16/3 tot 14/10 </a:t>
            </a:r>
          </a:p>
        </c:rich>
      </c:tx>
      <c:layout>
        <c:manualLayout>
          <c:xMode val="edge"/>
          <c:yMode val="edge"/>
          <c:x val="0.15864857437832916"/>
          <c:y val="1.7927170868347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per dag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Blad1!$A$2:$A$209</c:f>
              <c:numCache>
                <c:formatCode>d\/mm\/yyyy</c:formatCode>
                <c:ptCount val="208"/>
                <c:pt idx="0">
                  <c:v>44636</c:v>
                </c:pt>
                <c:pt idx="1">
                  <c:v>44637</c:v>
                </c:pt>
                <c:pt idx="2">
                  <c:v>44638</c:v>
                </c:pt>
                <c:pt idx="3">
                  <c:v>44639</c:v>
                </c:pt>
                <c:pt idx="4">
                  <c:v>44641</c:v>
                </c:pt>
                <c:pt idx="5">
                  <c:v>44642</c:v>
                </c:pt>
                <c:pt idx="6">
                  <c:v>44643</c:v>
                </c:pt>
                <c:pt idx="7">
                  <c:v>44644</c:v>
                </c:pt>
                <c:pt idx="8">
                  <c:v>44645</c:v>
                </c:pt>
                <c:pt idx="9">
                  <c:v>44646</c:v>
                </c:pt>
                <c:pt idx="10">
                  <c:v>44647</c:v>
                </c:pt>
                <c:pt idx="11">
                  <c:v>44648</c:v>
                </c:pt>
                <c:pt idx="12">
                  <c:v>44649</c:v>
                </c:pt>
                <c:pt idx="13">
                  <c:v>44650</c:v>
                </c:pt>
                <c:pt idx="14">
                  <c:v>44651</c:v>
                </c:pt>
                <c:pt idx="15">
                  <c:v>44652</c:v>
                </c:pt>
                <c:pt idx="16">
                  <c:v>44653</c:v>
                </c:pt>
                <c:pt idx="17">
                  <c:v>44654</c:v>
                </c:pt>
                <c:pt idx="18">
                  <c:v>44655</c:v>
                </c:pt>
                <c:pt idx="19">
                  <c:v>44656</c:v>
                </c:pt>
                <c:pt idx="20">
                  <c:v>44657</c:v>
                </c:pt>
                <c:pt idx="21">
                  <c:v>44658</c:v>
                </c:pt>
                <c:pt idx="22">
                  <c:v>44659</c:v>
                </c:pt>
                <c:pt idx="23">
                  <c:v>44660</c:v>
                </c:pt>
                <c:pt idx="24">
                  <c:v>44661</c:v>
                </c:pt>
                <c:pt idx="25">
                  <c:v>44662</c:v>
                </c:pt>
                <c:pt idx="26">
                  <c:v>44663</c:v>
                </c:pt>
                <c:pt idx="27">
                  <c:v>44664</c:v>
                </c:pt>
                <c:pt idx="28">
                  <c:v>44665</c:v>
                </c:pt>
                <c:pt idx="29">
                  <c:v>44666</c:v>
                </c:pt>
                <c:pt idx="30">
                  <c:v>44667</c:v>
                </c:pt>
                <c:pt idx="31">
                  <c:v>44668</c:v>
                </c:pt>
                <c:pt idx="32">
                  <c:v>44669</c:v>
                </c:pt>
                <c:pt idx="33">
                  <c:v>44670</c:v>
                </c:pt>
                <c:pt idx="34">
                  <c:v>44671</c:v>
                </c:pt>
                <c:pt idx="35">
                  <c:v>44672</c:v>
                </c:pt>
                <c:pt idx="36">
                  <c:v>44673</c:v>
                </c:pt>
                <c:pt idx="37">
                  <c:v>44674</c:v>
                </c:pt>
                <c:pt idx="38">
                  <c:v>44675</c:v>
                </c:pt>
                <c:pt idx="39">
                  <c:v>44676</c:v>
                </c:pt>
                <c:pt idx="40">
                  <c:v>44677</c:v>
                </c:pt>
                <c:pt idx="41">
                  <c:v>44678</c:v>
                </c:pt>
                <c:pt idx="42">
                  <c:v>44679</c:v>
                </c:pt>
                <c:pt idx="43">
                  <c:v>44680</c:v>
                </c:pt>
                <c:pt idx="44">
                  <c:v>44681</c:v>
                </c:pt>
                <c:pt idx="45">
                  <c:v>44682</c:v>
                </c:pt>
                <c:pt idx="46">
                  <c:v>44683</c:v>
                </c:pt>
                <c:pt idx="47">
                  <c:v>44684</c:v>
                </c:pt>
                <c:pt idx="48">
                  <c:v>44685</c:v>
                </c:pt>
                <c:pt idx="49">
                  <c:v>44686</c:v>
                </c:pt>
                <c:pt idx="50">
                  <c:v>44687</c:v>
                </c:pt>
                <c:pt idx="51">
                  <c:v>44688</c:v>
                </c:pt>
                <c:pt idx="52">
                  <c:v>44689</c:v>
                </c:pt>
                <c:pt idx="53">
                  <c:v>44690</c:v>
                </c:pt>
                <c:pt idx="54">
                  <c:v>44691</c:v>
                </c:pt>
                <c:pt idx="55">
                  <c:v>44692</c:v>
                </c:pt>
                <c:pt idx="56">
                  <c:v>44693</c:v>
                </c:pt>
                <c:pt idx="57">
                  <c:v>44694</c:v>
                </c:pt>
                <c:pt idx="58">
                  <c:v>44695</c:v>
                </c:pt>
                <c:pt idx="59">
                  <c:v>44696</c:v>
                </c:pt>
                <c:pt idx="60">
                  <c:v>44697</c:v>
                </c:pt>
                <c:pt idx="61">
                  <c:v>44698</c:v>
                </c:pt>
                <c:pt idx="62">
                  <c:v>44699</c:v>
                </c:pt>
                <c:pt idx="63">
                  <c:v>44700</c:v>
                </c:pt>
                <c:pt idx="64">
                  <c:v>44701</c:v>
                </c:pt>
                <c:pt idx="65">
                  <c:v>44702</c:v>
                </c:pt>
                <c:pt idx="66">
                  <c:v>44703</c:v>
                </c:pt>
                <c:pt idx="67">
                  <c:v>44704</c:v>
                </c:pt>
                <c:pt idx="68">
                  <c:v>44705</c:v>
                </c:pt>
                <c:pt idx="69">
                  <c:v>44706</c:v>
                </c:pt>
                <c:pt idx="70">
                  <c:v>44707</c:v>
                </c:pt>
                <c:pt idx="71">
                  <c:v>44708</c:v>
                </c:pt>
                <c:pt idx="72">
                  <c:v>44709</c:v>
                </c:pt>
                <c:pt idx="73">
                  <c:v>44710</c:v>
                </c:pt>
                <c:pt idx="74">
                  <c:v>44711</c:v>
                </c:pt>
                <c:pt idx="75">
                  <c:v>44712</c:v>
                </c:pt>
                <c:pt idx="76">
                  <c:v>44713</c:v>
                </c:pt>
                <c:pt idx="77">
                  <c:v>44714</c:v>
                </c:pt>
                <c:pt idx="78">
                  <c:v>44715</c:v>
                </c:pt>
                <c:pt idx="79">
                  <c:v>44716</c:v>
                </c:pt>
                <c:pt idx="80">
                  <c:v>44717</c:v>
                </c:pt>
                <c:pt idx="81">
                  <c:v>44718</c:v>
                </c:pt>
                <c:pt idx="82">
                  <c:v>44719</c:v>
                </c:pt>
                <c:pt idx="83">
                  <c:v>44720</c:v>
                </c:pt>
                <c:pt idx="84">
                  <c:v>44722</c:v>
                </c:pt>
                <c:pt idx="85">
                  <c:v>44723</c:v>
                </c:pt>
                <c:pt idx="86">
                  <c:v>44724</c:v>
                </c:pt>
                <c:pt idx="87">
                  <c:v>44725</c:v>
                </c:pt>
                <c:pt idx="88">
                  <c:v>44726</c:v>
                </c:pt>
                <c:pt idx="89">
                  <c:v>44727</c:v>
                </c:pt>
                <c:pt idx="90">
                  <c:v>44728</c:v>
                </c:pt>
                <c:pt idx="91">
                  <c:v>44729</c:v>
                </c:pt>
                <c:pt idx="92">
                  <c:v>44730</c:v>
                </c:pt>
                <c:pt idx="93">
                  <c:v>44732</c:v>
                </c:pt>
                <c:pt idx="94">
                  <c:v>44733</c:v>
                </c:pt>
                <c:pt idx="95">
                  <c:v>44734</c:v>
                </c:pt>
                <c:pt idx="96">
                  <c:v>44735</c:v>
                </c:pt>
                <c:pt idx="97">
                  <c:v>44736</c:v>
                </c:pt>
                <c:pt idx="98">
                  <c:v>44737</c:v>
                </c:pt>
                <c:pt idx="99">
                  <c:v>44738</c:v>
                </c:pt>
                <c:pt idx="100">
                  <c:v>44739</c:v>
                </c:pt>
                <c:pt idx="101">
                  <c:v>44740</c:v>
                </c:pt>
                <c:pt idx="102">
                  <c:v>44741</c:v>
                </c:pt>
                <c:pt idx="103">
                  <c:v>44742</c:v>
                </c:pt>
                <c:pt idx="104">
                  <c:v>44743</c:v>
                </c:pt>
                <c:pt idx="105">
                  <c:v>44744</c:v>
                </c:pt>
                <c:pt idx="106" formatCode="m/d/yyyy">
                  <c:v>44745</c:v>
                </c:pt>
                <c:pt idx="107">
                  <c:v>44746</c:v>
                </c:pt>
                <c:pt idx="108">
                  <c:v>44747</c:v>
                </c:pt>
                <c:pt idx="109">
                  <c:v>44748</c:v>
                </c:pt>
                <c:pt idx="110">
                  <c:v>44749</c:v>
                </c:pt>
                <c:pt idx="111">
                  <c:v>44750</c:v>
                </c:pt>
                <c:pt idx="112">
                  <c:v>44751</c:v>
                </c:pt>
                <c:pt idx="113">
                  <c:v>44752</c:v>
                </c:pt>
                <c:pt idx="114">
                  <c:v>44753</c:v>
                </c:pt>
                <c:pt idx="115">
                  <c:v>44754</c:v>
                </c:pt>
                <c:pt idx="116">
                  <c:v>44755</c:v>
                </c:pt>
                <c:pt idx="117">
                  <c:v>44756</c:v>
                </c:pt>
                <c:pt idx="118">
                  <c:v>44757</c:v>
                </c:pt>
                <c:pt idx="119">
                  <c:v>44758</c:v>
                </c:pt>
                <c:pt idx="120" formatCode="m/d/yyyy">
                  <c:v>44759</c:v>
                </c:pt>
                <c:pt idx="121">
                  <c:v>44760</c:v>
                </c:pt>
                <c:pt idx="122">
                  <c:v>44761</c:v>
                </c:pt>
                <c:pt idx="123">
                  <c:v>44762</c:v>
                </c:pt>
                <c:pt idx="124">
                  <c:v>44763</c:v>
                </c:pt>
                <c:pt idx="125">
                  <c:v>44764</c:v>
                </c:pt>
                <c:pt idx="126">
                  <c:v>44765</c:v>
                </c:pt>
                <c:pt idx="127">
                  <c:v>44766</c:v>
                </c:pt>
                <c:pt idx="128">
                  <c:v>44767</c:v>
                </c:pt>
                <c:pt idx="129">
                  <c:v>44768</c:v>
                </c:pt>
                <c:pt idx="130">
                  <c:v>44769</c:v>
                </c:pt>
                <c:pt idx="131">
                  <c:v>44770</c:v>
                </c:pt>
                <c:pt idx="132">
                  <c:v>44771</c:v>
                </c:pt>
                <c:pt idx="133">
                  <c:v>44772</c:v>
                </c:pt>
                <c:pt idx="134">
                  <c:v>44774</c:v>
                </c:pt>
                <c:pt idx="135">
                  <c:v>44775</c:v>
                </c:pt>
                <c:pt idx="136">
                  <c:v>44776</c:v>
                </c:pt>
                <c:pt idx="137">
                  <c:v>44777</c:v>
                </c:pt>
                <c:pt idx="138">
                  <c:v>44778</c:v>
                </c:pt>
                <c:pt idx="139">
                  <c:v>44779</c:v>
                </c:pt>
                <c:pt idx="140">
                  <c:v>44780</c:v>
                </c:pt>
                <c:pt idx="141">
                  <c:v>44781</c:v>
                </c:pt>
                <c:pt idx="142">
                  <c:v>44782</c:v>
                </c:pt>
                <c:pt idx="143">
                  <c:v>44783</c:v>
                </c:pt>
                <c:pt idx="144">
                  <c:v>44784</c:v>
                </c:pt>
                <c:pt idx="145">
                  <c:v>44785</c:v>
                </c:pt>
                <c:pt idx="146">
                  <c:v>44786</c:v>
                </c:pt>
                <c:pt idx="147">
                  <c:v>44787</c:v>
                </c:pt>
                <c:pt idx="148">
                  <c:v>44788</c:v>
                </c:pt>
                <c:pt idx="149">
                  <c:v>44789</c:v>
                </c:pt>
                <c:pt idx="150">
                  <c:v>44790</c:v>
                </c:pt>
                <c:pt idx="151">
                  <c:v>44791</c:v>
                </c:pt>
                <c:pt idx="152">
                  <c:v>44792</c:v>
                </c:pt>
                <c:pt idx="153">
                  <c:v>44793</c:v>
                </c:pt>
                <c:pt idx="154">
                  <c:v>44794</c:v>
                </c:pt>
                <c:pt idx="155">
                  <c:v>44795</c:v>
                </c:pt>
                <c:pt idx="156">
                  <c:v>44796</c:v>
                </c:pt>
                <c:pt idx="157">
                  <c:v>44797</c:v>
                </c:pt>
                <c:pt idx="158">
                  <c:v>44798</c:v>
                </c:pt>
                <c:pt idx="159">
                  <c:v>44799</c:v>
                </c:pt>
                <c:pt idx="160">
                  <c:v>44800</c:v>
                </c:pt>
                <c:pt idx="161">
                  <c:v>44802</c:v>
                </c:pt>
                <c:pt idx="162">
                  <c:v>44803</c:v>
                </c:pt>
                <c:pt idx="163">
                  <c:v>44804</c:v>
                </c:pt>
                <c:pt idx="164">
                  <c:v>44805</c:v>
                </c:pt>
                <c:pt idx="165">
                  <c:v>44806</c:v>
                </c:pt>
                <c:pt idx="166">
                  <c:v>44807</c:v>
                </c:pt>
                <c:pt idx="167">
                  <c:v>44808</c:v>
                </c:pt>
                <c:pt idx="168">
                  <c:v>44809</c:v>
                </c:pt>
                <c:pt idx="169">
                  <c:v>44810</c:v>
                </c:pt>
                <c:pt idx="170">
                  <c:v>44811</c:v>
                </c:pt>
                <c:pt idx="171">
                  <c:v>44812</c:v>
                </c:pt>
                <c:pt idx="172">
                  <c:v>44813</c:v>
                </c:pt>
                <c:pt idx="173">
                  <c:v>44814</c:v>
                </c:pt>
                <c:pt idx="174">
                  <c:v>44815</c:v>
                </c:pt>
                <c:pt idx="175">
                  <c:v>44816</c:v>
                </c:pt>
                <c:pt idx="176">
                  <c:v>44817</c:v>
                </c:pt>
                <c:pt idx="177">
                  <c:v>44818</c:v>
                </c:pt>
                <c:pt idx="178">
                  <c:v>44819</c:v>
                </c:pt>
                <c:pt idx="179">
                  <c:v>44820</c:v>
                </c:pt>
                <c:pt idx="180">
                  <c:v>44821</c:v>
                </c:pt>
                <c:pt idx="181">
                  <c:v>44822</c:v>
                </c:pt>
                <c:pt idx="182">
                  <c:v>44823</c:v>
                </c:pt>
                <c:pt idx="183">
                  <c:v>44824</c:v>
                </c:pt>
                <c:pt idx="184">
                  <c:v>44825</c:v>
                </c:pt>
                <c:pt idx="185">
                  <c:v>44826</c:v>
                </c:pt>
                <c:pt idx="186">
                  <c:v>44827</c:v>
                </c:pt>
                <c:pt idx="187">
                  <c:v>44828</c:v>
                </c:pt>
                <c:pt idx="188">
                  <c:v>44829</c:v>
                </c:pt>
                <c:pt idx="189">
                  <c:v>44830</c:v>
                </c:pt>
                <c:pt idx="190">
                  <c:v>44831</c:v>
                </c:pt>
                <c:pt idx="191">
                  <c:v>44832</c:v>
                </c:pt>
                <c:pt idx="192">
                  <c:v>44833</c:v>
                </c:pt>
                <c:pt idx="193">
                  <c:v>44834</c:v>
                </c:pt>
                <c:pt idx="194">
                  <c:v>44835</c:v>
                </c:pt>
                <c:pt idx="195">
                  <c:v>44836</c:v>
                </c:pt>
                <c:pt idx="196">
                  <c:v>44837</c:v>
                </c:pt>
                <c:pt idx="197">
                  <c:v>44838</c:v>
                </c:pt>
                <c:pt idx="198">
                  <c:v>44839</c:v>
                </c:pt>
                <c:pt idx="199">
                  <c:v>44840</c:v>
                </c:pt>
                <c:pt idx="200">
                  <c:v>44841</c:v>
                </c:pt>
                <c:pt idx="201">
                  <c:v>44842</c:v>
                </c:pt>
                <c:pt idx="202">
                  <c:v>44843</c:v>
                </c:pt>
                <c:pt idx="203">
                  <c:v>44844</c:v>
                </c:pt>
                <c:pt idx="204">
                  <c:v>44845</c:v>
                </c:pt>
                <c:pt idx="205">
                  <c:v>44846</c:v>
                </c:pt>
                <c:pt idx="206">
                  <c:v>44847</c:v>
                </c:pt>
                <c:pt idx="207">
                  <c:v>44848</c:v>
                </c:pt>
              </c:numCache>
            </c:numRef>
          </c:cat>
          <c:val>
            <c:numRef>
              <c:f>Blad1!$B$2:$B$209</c:f>
              <c:numCache>
                <c:formatCode>###0</c:formatCode>
                <c:ptCount val="208"/>
                <c:pt idx="0">
                  <c:v>15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  <c:pt idx="4">
                  <c:v>1</c:v>
                </c:pt>
                <c:pt idx="5">
                  <c:v>11</c:v>
                </c:pt>
                <c:pt idx="6">
                  <c:v>4</c:v>
                </c:pt>
                <c:pt idx="7">
                  <c:v>11</c:v>
                </c:pt>
                <c:pt idx="8">
                  <c:v>15</c:v>
                </c:pt>
                <c:pt idx="9">
                  <c:v>3</c:v>
                </c:pt>
                <c:pt idx="10">
                  <c:v>0</c:v>
                </c:pt>
                <c:pt idx="11">
                  <c:v>8</c:v>
                </c:pt>
                <c:pt idx="12">
                  <c:v>14</c:v>
                </c:pt>
                <c:pt idx="13">
                  <c:v>0</c:v>
                </c:pt>
                <c:pt idx="14">
                  <c:v>9</c:v>
                </c:pt>
                <c:pt idx="15">
                  <c:v>22</c:v>
                </c:pt>
                <c:pt idx="16">
                  <c:v>0</c:v>
                </c:pt>
                <c:pt idx="17">
                  <c:v>0</c:v>
                </c:pt>
                <c:pt idx="18">
                  <c:v>10</c:v>
                </c:pt>
                <c:pt idx="19">
                  <c:v>23</c:v>
                </c:pt>
                <c:pt idx="20">
                  <c:v>7</c:v>
                </c:pt>
                <c:pt idx="21">
                  <c:v>18</c:v>
                </c:pt>
                <c:pt idx="22">
                  <c:v>20</c:v>
                </c:pt>
                <c:pt idx="23">
                  <c:v>9</c:v>
                </c:pt>
                <c:pt idx="24">
                  <c:v>0</c:v>
                </c:pt>
                <c:pt idx="25">
                  <c:v>7</c:v>
                </c:pt>
                <c:pt idx="26">
                  <c:v>14</c:v>
                </c:pt>
                <c:pt idx="27">
                  <c:v>4</c:v>
                </c:pt>
                <c:pt idx="28">
                  <c:v>19</c:v>
                </c:pt>
                <c:pt idx="29">
                  <c:v>11</c:v>
                </c:pt>
                <c:pt idx="30">
                  <c:v>12</c:v>
                </c:pt>
                <c:pt idx="31">
                  <c:v>0</c:v>
                </c:pt>
                <c:pt idx="32">
                  <c:v>0</c:v>
                </c:pt>
                <c:pt idx="33">
                  <c:v>20</c:v>
                </c:pt>
                <c:pt idx="34">
                  <c:v>12</c:v>
                </c:pt>
                <c:pt idx="35">
                  <c:v>18</c:v>
                </c:pt>
                <c:pt idx="36">
                  <c:v>37</c:v>
                </c:pt>
                <c:pt idx="37">
                  <c:v>6</c:v>
                </c:pt>
                <c:pt idx="38">
                  <c:v>0</c:v>
                </c:pt>
                <c:pt idx="39">
                  <c:v>9</c:v>
                </c:pt>
                <c:pt idx="40">
                  <c:v>21</c:v>
                </c:pt>
                <c:pt idx="41">
                  <c:v>9</c:v>
                </c:pt>
                <c:pt idx="42">
                  <c:v>15</c:v>
                </c:pt>
                <c:pt idx="43">
                  <c:v>29</c:v>
                </c:pt>
                <c:pt idx="44">
                  <c:v>6</c:v>
                </c:pt>
                <c:pt idx="45">
                  <c:v>0</c:v>
                </c:pt>
                <c:pt idx="46">
                  <c:v>15</c:v>
                </c:pt>
                <c:pt idx="47">
                  <c:v>25</c:v>
                </c:pt>
                <c:pt idx="48">
                  <c:v>28</c:v>
                </c:pt>
                <c:pt idx="49">
                  <c:v>48</c:v>
                </c:pt>
                <c:pt idx="50">
                  <c:v>63</c:v>
                </c:pt>
                <c:pt idx="51">
                  <c:v>17</c:v>
                </c:pt>
                <c:pt idx="52">
                  <c:v>0</c:v>
                </c:pt>
                <c:pt idx="53">
                  <c:v>51</c:v>
                </c:pt>
                <c:pt idx="54">
                  <c:v>109</c:v>
                </c:pt>
                <c:pt idx="55">
                  <c:v>33</c:v>
                </c:pt>
                <c:pt idx="56">
                  <c:v>33</c:v>
                </c:pt>
                <c:pt idx="57">
                  <c:v>49</c:v>
                </c:pt>
                <c:pt idx="58">
                  <c:v>11</c:v>
                </c:pt>
                <c:pt idx="59">
                  <c:v>0</c:v>
                </c:pt>
                <c:pt idx="60">
                  <c:v>23</c:v>
                </c:pt>
                <c:pt idx="61">
                  <c:v>63</c:v>
                </c:pt>
                <c:pt idx="62">
                  <c:v>35</c:v>
                </c:pt>
                <c:pt idx="63">
                  <c:v>77</c:v>
                </c:pt>
                <c:pt idx="64">
                  <c:v>87</c:v>
                </c:pt>
                <c:pt idx="65">
                  <c:v>18</c:v>
                </c:pt>
                <c:pt idx="66">
                  <c:v>0</c:v>
                </c:pt>
                <c:pt idx="67">
                  <c:v>98</c:v>
                </c:pt>
                <c:pt idx="68">
                  <c:v>78</c:v>
                </c:pt>
                <c:pt idx="69">
                  <c:v>100</c:v>
                </c:pt>
                <c:pt idx="70">
                  <c:v>0</c:v>
                </c:pt>
                <c:pt idx="71">
                  <c:v>120</c:v>
                </c:pt>
                <c:pt idx="72">
                  <c:v>16</c:v>
                </c:pt>
                <c:pt idx="73">
                  <c:v>0</c:v>
                </c:pt>
                <c:pt idx="74">
                  <c:v>40</c:v>
                </c:pt>
                <c:pt idx="75">
                  <c:v>184</c:v>
                </c:pt>
                <c:pt idx="76">
                  <c:v>84</c:v>
                </c:pt>
                <c:pt idx="77">
                  <c:v>98</c:v>
                </c:pt>
                <c:pt idx="78">
                  <c:v>218</c:v>
                </c:pt>
                <c:pt idx="79">
                  <c:v>31</c:v>
                </c:pt>
                <c:pt idx="80">
                  <c:v>0</c:v>
                </c:pt>
                <c:pt idx="81">
                  <c:v>0</c:v>
                </c:pt>
                <c:pt idx="82">
                  <c:v>116</c:v>
                </c:pt>
                <c:pt idx="83">
                  <c:v>86</c:v>
                </c:pt>
                <c:pt idx="84">
                  <c:v>54</c:v>
                </c:pt>
                <c:pt idx="85">
                  <c:v>0</c:v>
                </c:pt>
                <c:pt idx="86">
                  <c:v>0</c:v>
                </c:pt>
                <c:pt idx="87">
                  <c:v>64</c:v>
                </c:pt>
                <c:pt idx="88">
                  <c:v>126</c:v>
                </c:pt>
                <c:pt idx="89">
                  <c:v>85</c:v>
                </c:pt>
                <c:pt idx="90">
                  <c:v>93</c:v>
                </c:pt>
                <c:pt idx="91">
                  <c:v>201</c:v>
                </c:pt>
                <c:pt idx="92">
                  <c:v>21</c:v>
                </c:pt>
                <c:pt idx="93">
                  <c:v>156</c:v>
                </c:pt>
                <c:pt idx="94">
                  <c:v>77</c:v>
                </c:pt>
                <c:pt idx="95">
                  <c:v>14</c:v>
                </c:pt>
                <c:pt idx="96">
                  <c:v>165</c:v>
                </c:pt>
                <c:pt idx="97">
                  <c:v>230</c:v>
                </c:pt>
                <c:pt idx="98">
                  <c:v>32</c:v>
                </c:pt>
                <c:pt idx="99">
                  <c:v>0</c:v>
                </c:pt>
                <c:pt idx="100">
                  <c:v>140</c:v>
                </c:pt>
                <c:pt idx="101">
                  <c:v>171</c:v>
                </c:pt>
                <c:pt idx="102">
                  <c:v>184</c:v>
                </c:pt>
                <c:pt idx="103">
                  <c:v>171</c:v>
                </c:pt>
                <c:pt idx="104">
                  <c:v>317</c:v>
                </c:pt>
                <c:pt idx="105">
                  <c:v>34</c:v>
                </c:pt>
                <c:pt idx="106">
                  <c:v>0</c:v>
                </c:pt>
                <c:pt idx="107">
                  <c:v>195</c:v>
                </c:pt>
                <c:pt idx="108">
                  <c:v>334</c:v>
                </c:pt>
                <c:pt idx="109">
                  <c:v>184</c:v>
                </c:pt>
                <c:pt idx="110">
                  <c:v>279</c:v>
                </c:pt>
                <c:pt idx="111">
                  <c:v>376</c:v>
                </c:pt>
                <c:pt idx="112">
                  <c:v>62</c:v>
                </c:pt>
                <c:pt idx="113">
                  <c:v>3</c:v>
                </c:pt>
                <c:pt idx="114">
                  <c:v>315</c:v>
                </c:pt>
                <c:pt idx="115">
                  <c:v>249</c:v>
                </c:pt>
                <c:pt idx="116">
                  <c:v>300</c:v>
                </c:pt>
                <c:pt idx="117">
                  <c:v>344</c:v>
                </c:pt>
                <c:pt idx="118">
                  <c:v>370</c:v>
                </c:pt>
                <c:pt idx="119">
                  <c:v>57</c:v>
                </c:pt>
                <c:pt idx="120">
                  <c:v>0</c:v>
                </c:pt>
                <c:pt idx="121">
                  <c:v>251</c:v>
                </c:pt>
                <c:pt idx="122">
                  <c:v>301</c:v>
                </c:pt>
                <c:pt idx="123">
                  <c:v>274</c:v>
                </c:pt>
                <c:pt idx="124">
                  <c:v>0</c:v>
                </c:pt>
                <c:pt idx="125">
                  <c:v>261</c:v>
                </c:pt>
                <c:pt idx="126">
                  <c:v>20</c:v>
                </c:pt>
                <c:pt idx="127">
                  <c:v>14</c:v>
                </c:pt>
                <c:pt idx="128">
                  <c:v>258</c:v>
                </c:pt>
                <c:pt idx="129">
                  <c:v>251</c:v>
                </c:pt>
                <c:pt idx="130">
                  <c:v>218</c:v>
                </c:pt>
                <c:pt idx="131">
                  <c:v>278</c:v>
                </c:pt>
                <c:pt idx="132">
                  <c:v>340</c:v>
                </c:pt>
                <c:pt idx="133">
                  <c:v>51</c:v>
                </c:pt>
                <c:pt idx="134">
                  <c:v>223</c:v>
                </c:pt>
                <c:pt idx="135">
                  <c:v>45</c:v>
                </c:pt>
                <c:pt idx="136">
                  <c:v>173</c:v>
                </c:pt>
                <c:pt idx="137">
                  <c:v>216</c:v>
                </c:pt>
                <c:pt idx="138">
                  <c:v>240</c:v>
                </c:pt>
                <c:pt idx="139">
                  <c:v>9</c:v>
                </c:pt>
                <c:pt idx="140">
                  <c:v>18</c:v>
                </c:pt>
                <c:pt idx="141">
                  <c:v>213</c:v>
                </c:pt>
                <c:pt idx="142">
                  <c:v>531</c:v>
                </c:pt>
                <c:pt idx="143">
                  <c:v>250</c:v>
                </c:pt>
                <c:pt idx="144">
                  <c:v>285</c:v>
                </c:pt>
                <c:pt idx="145">
                  <c:v>366</c:v>
                </c:pt>
                <c:pt idx="146">
                  <c:v>42</c:v>
                </c:pt>
                <c:pt idx="149">
                  <c:v>331</c:v>
                </c:pt>
                <c:pt idx="150">
                  <c:v>274</c:v>
                </c:pt>
                <c:pt idx="151">
                  <c:v>321</c:v>
                </c:pt>
                <c:pt idx="152">
                  <c:v>315</c:v>
                </c:pt>
                <c:pt idx="153">
                  <c:v>46</c:v>
                </c:pt>
                <c:pt idx="154">
                  <c:v>33</c:v>
                </c:pt>
                <c:pt idx="155">
                  <c:v>297</c:v>
                </c:pt>
                <c:pt idx="156">
                  <c:v>269</c:v>
                </c:pt>
                <c:pt idx="157">
                  <c:v>185</c:v>
                </c:pt>
                <c:pt idx="158">
                  <c:v>302</c:v>
                </c:pt>
                <c:pt idx="159">
                  <c:v>393</c:v>
                </c:pt>
                <c:pt idx="160">
                  <c:v>50</c:v>
                </c:pt>
                <c:pt idx="161">
                  <c:v>281</c:v>
                </c:pt>
                <c:pt idx="162">
                  <c:v>294</c:v>
                </c:pt>
                <c:pt idx="163">
                  <c:v>222</c:v>
                </c:pt>
                <c:pt idx="164">
                  <c:v>284</c:v>
                </c:pt>
                <c:pt idx="165">
                  <c:v>382</c:v>
                </c:pt>
                <c:pt idx="166">
                  <c:v>56</c:v>
                </c:pt>
                <c:pt idx="168">
                  <c:v>368</c:v>
                </c:pt>
                <c:pt idx="169">
                  <c:v>319</c:v>
                </c:pt>
                <c:pt idx="170">
                  <c:v>424</c:v>
                </c:pt>
                <c:pt idx="171">
                  <c:v>497</c:v>
                </c:pt>
                <c:pt idx="172">
                  <c:v>450</c:v>
                </c:pt>
                <c:pt idx="173">
                  <c:v>134</c:v>
                </c:pt>
                <c:pt idx="174">
                  <c:v>1</c:v>
                </c:pt>
                <c:pt idx="175">
                  <c:v>562</c:v>
                </c:pt>
                <c:pt idx="176">
                  <c:v>778</c:v>
                </c:pt>
                <c:pt idx="177">
                  <c:v>1057</c:v>
                </c:pt>
                <c:pt idx="178">
                  <c:v>1565</c:v>
                </c:pt>
                <c:pt idx="179">
                  <c:v>1718</c:v>
                </c:pt>
                <c:pt idx="180">
                  <c:v>585</c:v>
                </c:pt>
                <c:pt idx="181">
                  <c:v>18</c:v>
                </c:pt>
                <c:pt idx="182">
                  <c:v>1702</c:v>
                </c:pt>
                <c:pt idx="183">
                  <c:v>2095</c:v>
                </c:pt>
                <c:pt idx="184">
                  <c:v>1812</c:v>
                </c:pt>
                <c:pt idx="185">
                  <c:v>2679</c:v>
                </c:pt>
                <c:pt idx="186">
                  <c:v>2740</c:v>
                </c:pt>
                <c:pt idx="187">
                  <c:v>797</c:v>
                </c:pt>
                <c:pt idx="188">
                  <c:v>150</c:v>
                </c:pt>
                <c:pt idx="189">
                  <c:v>2886</c:v>
                </c:pt>
                <c:pt idx="190">
                  <c:v>3201</c:v>
                </c:pt>
                <c:pt idx="191">
                  <c:v>2948</c:v>
                </c:pt>
                <c:pt idx="192">
                  <c:v>3722</c:v>
                </c:pt>
                <c:pt idx="193">
                  <c:v>3753</c:v>
                </c:pt>
                <c:pt idx="194">
                  <c:v>1128</c:v>
                </c:pt>
                <c:pt idx="195">
                  <c:v>214</c:v>
                </c:pt>
                <c:pt idx="196">
                  <c:v>3524</c:v>
                </c:pt>
                <c:pt idx="197">
                  <c:v>4124</c:v>
                </c:pt>
                <c:pt idx="198">
                  <c:v>3722</c:v>
                </c:pt>
                <c:pt idx="199">
                  <c:v>4894</c:v>
                </c:pt>
                <c:pt idx="200">
                  <c:v>4776</c:v>
                </c:pt>
                <c:pt idx="201">
                  <c:v>1290</c:v>
                </c:pt>
                <c:pt idx="202">
                  <c:v>106</c:v>
                </c:pt>
                <c:pt idx="203">
                  <c:v>3875</c:v>
                </c:pt>
                <c:pt idx="204">
                  <c:v>4248</c:v>
                </c:pt>
                <c:pt idx="205">
                  <c:v>3588</c:v>
                </c:pt>
                <c:pt idx="206">
                  <c:v>4058</c:v>
                </c:pt>
                <c:pt idx="207">
                  <c:v>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19-4590-979A-43A1CFA92492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cumulatief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Blad1!$A$2:$A$209</c:f>
              <c:numCache>
                <c:formatCode>d\/mm\/yyyy</c:formatCode>
                <c:ptCount val="208"/>
                <c:pt idx="0">
                  <c:v>44636</c:v>
                </c:pt>
                <c:pt idx="1">
                  <c:v>44637</c:v>
                </c:pt>
                <c:pt idx="2">
                  <c:v>44638</c:v>
                </c:pt>
                <c:pt idx="3">
                  <c:v>44639</c:v>
                </c:pt>
                <c:pt idx="4">
                  <c:v>44641</c:v>
                </c:pt>
                <c:pt idx="5">
                  <c:v>44642</c:v>
                </c:pt>
                <c:pt idx="6">
                  <c:v>44643</c:v>
                </c:pt>
                <c:pt idx="7">
                  <c:v>44644</c:v>
                </c:pt>
                <c:pt idx="8">
                  <c:v>44645</c:v>
                </c:pt>
                <c:pt idx="9">
                  <c:v>44646</c:v>
                </c:pt>
                <c:pt idx="10">
                  <c:v>44647</c:v>
                </c:pt>
                <c:pt idx="11">
                  <c:v>44648</c:v>
                </c:pt>
                <c:pt idx="12">
                  <c:v>44649</c:v>
                </c:pt>
                <c:pt idx="13">
                  <c:v>44650</c:v>
                </c:pt>
                <c:pt idx="14">
                  <c:v>44651</c:v>
                </c:pt>
                <c:pt idx="15">
                  <c:v>44652</c:v>
                </c:pt>
                <c:pt idx="16">
                  <c:v>44653</c:v>
                </c:pt>
                <c:pt idx="17">
                  <c:v>44654</c:v>
                </c:pt>
                <c:pt idx="18">
                  <c:v>44655</c:v>
                </c:pt>
                <c:pt idx="19">
                  <c:v>44656</c:v>
                </c:pt>
                <c:pt idx="20">
                  <c:v>44657</c:v>
                </c:pt>
                <c:pt idx="21">
                  <c:v>44658</c:v>
                </c:pt>
                <c:pt idx="22">
                  <c:v>44659</c:v>
                </c:pt>
                <c:pt idx="23">
                  <c:v>44660</c:v>
                </c:pt>
                <c:pt idx="24">
                  <c:v>44661</c:v>
                </c:pt>
                <c:pt idx="25">
                  <c:v>44662</c:v>
                </c:pt>
                <c:pt idx="26">
                  <c:v>44663</c:v>
                </c:pt>
                <c:pt idx="27">
                  <c:v>44664</c:v>
                </c:pt>
                <c:pt idx="28">
                  <c:v>44665</c:v>
                </c:pt>
                <c:pt idx="29">
                  <c:v>44666</c:v>
                </c:pt>
                <c:pt idx="30">
                  <c:v>44667</c:v>
                </c:pt>
                <c:pt idx="31">
                  <c:v>44668</c:v>
                </c:pt>
                <c:pt idx="32">
                  <c:v>44669</c:v>
                </c:pt>
                <c:pt idx="33">
                  <c:v>44670</c:v>
                </c:pt>
                <c:pt idx="34">
                  <c:v>44671</c:v>
                </c:pt>
                <c:pt idx="35">
                  <c:v>44672</c:v>
                </c:pt>
                <c:pt idx="36">
                  <c:v>44673</c:v>
                </c:pt>
                <c:pt idx="37">
                  <c:v>44674</c:v>
                </c:pt>
                <c:pt idx="38">
                  <c:v>44675</c:v>
                </c:pt>
                <c:pt idx="39">
                  <c:v>44676</c:v>
                </c:pt>
                <c:pt idx="40">
                  <c:v>44677</c:v>
                </c:pt>
                <c:pt idx="41">
                  <c:v>44678</c:v>
                </c:pt>
                <c:pt idx="42">
                  <c:v>44679</c:v>
                </c:pt>
                <c:pt idx="43">
                  <c:v>44680</c:v>
                </c:pt>
                <c:pt idx="44">
                  <c:v>44681</c:v>
                </c:pt>
                <c:pt idx="45">
                  <c:v>44682</c:v>
                </c:pt>
                <c:pt idx="46">
                  <c:v>44683</c:v>
                </c:pt>
                <c:pt idx="47">
                  <c:v>44684</c:v>
                </c:pt>
                <c:pt idx="48">
                  <c:v>44685</c:v>
                </c:pt>
                <c:pt idx="49">
                  <c:v>44686</c:v>
                </c:pt>
                <c:pt idx="50">
                  <c:v>44687</c:v>
                </c:pt>
                <c:pt idx="51">
                  <c:v>44688</c:v>
                </c:pt>
                <c:pt idx="52">
                  <c:v>44689</c:v>
                </c:pt>
                <c:pt idx="53">
                  <c:v>44690</c:v>
                </c:pt>
                <c:pt idx="54">
                  <c:v>44691</c:v>
                </c:pt>
                <c:pt idx="55">
                  <c:v>44692</c:v>
                </c:pt>
                <c:pt idx="56">
                  <c:v>44693</c:v>
                </c:pt>
                <c:pt idx="57">
                  <c:v>44694</c:v>
                </c:pt>
                <c:pt idx="58">
                  <c:v>44695</c:v>
                </c:pt>
                <c:pt idx="59">
                  <c:v>44696</c:v>
                </c:pt>
                <c:pt idx="60">
                  <c:v>44697</c:v>
                </c:pt>
                <c:pt idx="61">
                  <c:v>44698</c:v>
                </c:pt>
                <c:pt idx="62">
                  <c:v>44699</c:v>
                </c:pt>
                <c:pt idx="63">
                  <c:v>44700</c:v>
                </c:pt>
                <c:pt idx="64">
                  <c:v>44701</c:v>
                </c:pt>
                <c:pt idx="65">
                  <c:v>44702</c:v>
                </c:pt>
                <c:pt idx="66">
                  <c:v>44703</c:v>
                </c:pt>
                <c:pt idx="67">
                  <c:v>44704</c:v>
                </c:pt>
                <c:pt idx="68">
                  <c:v>44705</c:v>
                </c:pt>
                <c:pt idx="69">
                  <c:v>44706</c:v>
                </c:pt>
                <c:pt idx="70">
                  <c:v>44707</c:v>
                </c:pt>
                <c:pt idx="71">
                  <c:v>44708</c:v>
                </c:pt>
                <c:pt idx="72">
                  <c:v>44709</c:v>
                </c:pt>
                <c:pt idx="73">
                  <c:v>44710</c:v>
                </c:pt>
                <c:pt idx="74">
                  <c:v>44711</c:v>
                </c:pt>
                <c:pt idx="75">
                  <c:v>44712</c:v>
                </c:pt>
                <c:pt idx="76">
                  <c:v>44713</c:v>
                </c:pt>
                <c:pt idx="77">
                  <c:v>44714</c:v>
                </c:pt>
                <c:pt idx="78">
                  <c:v>44715</c:v>
                </c:pt>
                <c:pt idx="79">
                  <c:v>44716</c:v>
                </c:pt>
                <c:pt idx="80">
                  <c:v>44717</c:v>
                </c:pt>
                <c:pt idx="81">
                  <c:v>44718</c:v>
                </c:pt>
                <c:pt idx="82">
                  <c:v>44719</c:v>
                </c:pt>
                <c:pt idx="83">
                  <c:v>44720</c:v>
                </c:pt>
                <c:pt idx="84">
                  <c:v>44722</c:v>
                </c:pt>
                <c:pt idx="85">
                  <c:v>44723</c:v>
                </c:pt>
                <c:pt idx="86">
                  <c:v>44724</c:v>
                </c:pt>
                <c:pt idx="87">
                  <c:v>44725</c:v>
                </c:pt>
                <c:pt idx="88">
                  <c:v>44726</c:v>
                </c:pt>
                <c:pt idx="89">
                  <c:v>44727</c:v>
                </c:pt>
                <c:pt idx="90">
                  <c:v>44728</c:v>
                </c:pt>
                <c:pt idx="91">
                  <c:v>44729</c:v>
                </c:pt>
                <c:pt idx="92">
                  <c:v>44730</c:v>
                </c:pt>
                <c:pt idx="93">
                  <c:v>44732</c:v>
                </c:pt>
                <c:pt idx="94">
                  <c:v>44733</c:v>
                </c:pt>
                <c:pt idx="95">
                  <c:v>44734</c:v>
                </c:pt>
                <c:pt idx="96">
                  <c:v>44735</c:v>
                </c:pt>
                <c:pt idx="97">
                  <c:v>44736</c:v>
                </c:pt>
                <c:pt idx="98">
                  <c:v>44737</c:v>
                </c:pt>
                <c:pt idx="99">
                  <c:v>44738</c:v>
                </c:pt>
                <c:pt idx="100">
                  <c:v>44739</c:v>
                </c:pt>
                <c:pt idx="101">
                  <c:v>44740</c:v>
                </c:pt>
                <c:pt idx="102">
                  <c:v>44741</c:v>
                </c:pt>
                <c:pt idx="103">
                  <c:v>44742</c:v>
                </c:pt>
                <c:pt idx="104">
                  <c:v>44743</c:v>
                </c:pt>
                <c:pt idx="105">
                  <c:v>44744</c:v>
                </c:pt>
                <c:pt idx="106" formatCode="m/d/yyyy">
                  <c:v>44745</c:v>
                </c:pt>
                <c:pt idx="107">
                  <c:v>44746</c:v>
                </c:pt>
                <c:pt idx="108">
                  <c:v>44747</c:v>
                </c:pt>
                <c:pt idx="109">
                  <c:v>44748</c:v>
                </c:pt>
                <c:pt idx="110">
                  <c:v>44749</c:v>
                </c:pt>
                <c:pt idx="111">
                  <c:v>44750</c:v>
                </c:pt>
                <c:pt idx="112">
                  <c:v>44751</c:v>
                </c:pt>
                <c:pt idx="113">
                  <c:v>44752</c:v>
                </c:pt>
                <c:pt idx="114">
                  <c:v>44753</c:v>
                </c:pt>
                <c:pt idx="115">
                  <c:v>44754</c:v>
                </c:pt>
                <c:pt idx="116">
                  <c:v>44755</c:v>
                </c:pt>
                <c:pt idx="117">
                  <c:v>44756</c:v>
                </c:pt>
                <c:pt idx="118">
                  <c:v>44757</c:v>
                </c:pt>
                <c:pt idx="119">
                  <c:v>44758</c:v>
                </c:pt>
                <c:pt idx="120" formatCode="m/d/yyyy">
                  <c:v>44759</c:v>
                </c:pt>
                <c:pt idx="121">
                  <c:v>44760</c:v>
                </c:pt>
                <c:pt idx="122">
                  <c:v>44761</c:v>
                </c:pt>
                <c:pt idx="123">
                  <c:v>44762</c:v>
                </c:pt>
                <c:pt idx="124">
                  <c:v>44763</c:v>
                </c:pt>
                <c:pt idx="125">
                  <c:v>44764</c:v>
                </c:pt>
                <c:pt idx="126">
                  <c:v>44765</c:v>
                </c:pt>
                <c:pt idx="127">
                  <c:v>44766</c:v>
                </c:pt>
                <c:pt idx="128">
                  <c:v>44767</c:v>
                </c:pt>
                <c:pt idx="129">
                  <c:v>44768</c:v>
                </c:pt>
                <c:pt idx="130">
                  <c:v>44769</c:v>
                </c:pt>
                <c:pt idx="131">
                  <c:v>44770</c:v>
                </c:pt>
                <c:pt idx="132">
                  <c:v>44771</c:v>
                </c:pt>
                <c:pt idx="133">
                  <c:v>44772</c:v>
                </c:pt>
                <c:pt idx="134">
                  <c:v>44774</c:v>
                </c:pt>
                <c:pt idx="135">
                  <c:v>44775</c:v>
                </c:pt>
                <c:pt idx="136">
                  <c:v>44776</c:v>
                </c:pt>
                <c:pt idx="137">
                  <c:v>44777</c:v>
                </c:pt>
                <c:pt idx="138">
                  <c:v>44778</c:v>
                </c:pt>
                <c:pt idx="139">
                  <c:v>44779</c:v>
                </c:pt>
                <c:pt idx="140">
                  <c:v>44780</c:v>
                </c:pt>
                <c:pt idx="141">
                  <c:v>44781</c:v>
                </c:pt>
                <c:pt idx="142">
                  <c:v>44782</c:v>
                </c:pt>
                <c:pt idx="143">
                  <c:v>44783</c:v>
                </c:pt>
                <c:pt idx="144">
                  <c:v>44784</c:v>
                </c:pt>
                <c:pt idx="145">
                  <c:v>44785</c:v>
                </c:pt>
                <c:pt idx="146">
                  <c:v>44786</c:v>
                </c:pt>
                <c:pt idx="147">
                  <c:v>44787</c:v>
                </c:pt>
                <c:pt idx="148">
                  <c:v>44788</c:v>
                </c:pt>
                <c:pt idx="149">
                  <c:v>44789</c:v>
                </c:pt>
                <c:pt idx="150">
                  <c:v>44790</c:v>
                </c:pt>
                <c:pt idx="151">
                  <c:v>44791</c:v>
                </c:pt>
                <c:pt idx="152">
                  <c:v>44792</c:v>
                </c:pt>
                <c:pt idx="153">
                  <c:v>44793</c:v>
                </c:pt>
                <c:pt idx="154">
                  <c:v>44794</c:v>
                </c:pt>
                <c:pt idx="155">
                  <c:v>44795</c:v>
                </c:pt>
                <c:pt idx="156">
                  <c:v>44796</c:v>
                </c:pt>
                <c:pt idx="157">
                  <c:v>44797</c:v>
                </c:pt>
                <c:pt idx="158">
                  <c:v>44798</c:v>
                </c:pt>
                <c:pt idx="159">
                  <c:v>44799</c:v>
                </c:pt>
                <c:pt idx="160">
                  <c:v>44800</c:v>
                </c:pt>
                <c:pt idx="161">
                  <c:v>44802</c:v>
                </c:pt>
                <c:pt idx="162">
                  <c:v>44803</c:v>
                </c:pt>
                <c:pt idx="163">
                  <c:v>44804</c:v>
                </c:pt>
                <c:pt idx="164">
                  <c:v>44805</c:v>
                </c:pt>
                <c:pt idx="165">
                  <c:v>44806</c:v>
                </c:pt>
                <c:pt idx="166">
                  <c:v>44807</c:v>
                </c:pt>
                <c:pt idx="167">
                  <c:v>44808</c:v>
                </c:pt>
                <c:pt idx="168">
                  <c:v>44809</c:v>
                </c:pt>
                <c:pt idx="169">
                  <c:v>44810</c:v>
                </c:pt>
                <c:pt idx="170">
                  <c:v>44811</c:v>
                </c:pt>
                <c:pt idx="171">
                  <c:v>44812</c:v>
                </c:pt>
                <c:pt idx="172">
                  <c:v>44813</c:v>
                </c:pt>
                <c:pt idx="173">
                  <c:v>44814</c:v>
                </c:pt>
                <c:pt idx="174">
                  <c:v>44815</c:v>
                </c:pt>
                <c:pt idx="175">
                  <c:v>44816</c:v>
                </c:pt>
                <c:pt idx="176">
                  <c:v>44817</c:v>
                </c:pt>
                <c:pt idx="177">
                  <c:v>44818</c:v>
                </c:pt>
                <c:pt idx="178">
                  <c:v>44819</c:v>
                </c:pt>
                <c:pt idx="179">
                  <c:v>44820</c:v>
                </c:pt>
                <c:pt idx="180">
                  <c:v>44821</c:v>
                </c:pt>
                <c:pt idx="181">
                  <c:v>44822</c:v>
                </c:pt>
                <c:pt idx="182">
                  <c:v>44823</c:v>
                </c:pt>
                <c:pt idx="183">
                  <c:v>44824</c:v>
                </c:pt>
                <c:pt idx="184">
                  <c:v>44825</c:v>
                </c:pt>
                <c:pt idx="185">
                  <c:v>44826</c:v>
                </c:pt>
                <c:pt idx="186">
                  <c:v>44827</c:v>
                </c:pt>
                <c:pt idx="187">
                  <c:v>44828</c:v>
                </c:pt>
                <c:pt idx="188">
                  <c:v>44829</c:v>
                </c:pt>
                <c:pt idx="189">
                  <c:v>44830</c:v>
                </c:pt>
                <c:pt idx="190">
                  <c:v>44831</c:v>
                </c:pt>
                <c:pt idx="191">
                  <c:v>44832</c:v>
                </c:pt>
                <c:pt idx="192">
                  <c:v>44833</c:v>
                </c:pt>
                <c:pt idx="193">
                  <c:v>44834</c:v>
                </c:pt>
                <c:pt idx="194">
                  <c:v>44835</c:v>
                </c:pt>
                <c:pt idx="195">
                  <c:v>44836</c:v>
                </c:pt>
                <c:pt idx="196">
                  <c:v>44837</c:v>
                </c:pt>
                <c:pt idx="197">
                  <c:v>44838</c:v>
                </c:pt>
                <c:pt idx="198">
                  <c:v>44839</c:v>
                </c:pt>
                <c:pt idx="199">
                  <c:v>44840</c:v>
                </c:pt>
                <c:pt idx="200">
                  <c:v>44841</c:v>
                </c:pt>
                <c:pt idx="201">
                  <c:v>44842</c:v>
                </c:pt>
                <c:pt idx="202">
                  <c:v>44843</c:v>
                </c:pt>
                <c:pt idx="203">
                  <c:v>44844</c:v>
                </c:pt>
                <c:pt idx="204">
                  <c:v>44845</c:v>
                </c:pt>
                <c:pt idx="205">
                  <c:v>44846</c:v>
                </c:pt>
                <c:pt idx="206">
                  <c:v>44847</c:v>
                </c:pt>
                <c:pt idx="207">
                  <c:v>44848</c:v>
                </c:pt>
              </c:numCache>
            </c:numRef>
          </c:cat>
          <c:val>
            <c:numRef>
              <c:f>Blad1!$C$2:$C$209</c:f>
              <c:numCache>
                <c:formatCode>###0</c:formatCode>
                <c:ptCount val="208"/>
                <c:pt idx="0">
                  <c:v>15</c:v>
                </c:pt>
                <c:pt idx="1">
                  <c:v>25</c:v>
                </c:pt>
                <c:pt idx="2">
                  <c:v>31</c:v>
                </c:pt>
                <c:pt idx="3">
                  <c:v>33</c:v>
                </c:pt>
                <c:pt idx="4">
                  <c:v>34</c:v>
                </c:pt>
                <c:pt idx="5">
                  <c:v>45</c:v>
                </c:pt>
                <c:pt idx="6">
                  <c:v>49</c:v>
                </c:pt>
                <c:pt idx="7">
                  <c:v>60</c:v>
                </c:pt>
                <c:pt idx="8">
                  <c:v>75</c:v>
                </c:pt>
                <c:pt idx="9">
                  <c:v>78</c:v>
                </c:pt>
                <c:pt idx="10">
                  <c:v>78</c:v>
                </c:pt>
                <c:pt idx="11">
                  <c:v>86</c:v>
                </c:pt>
                <c:pt idx="12">
                  <c:v>100</c:v>
                </c:pt>
                <c:pt idx="13">
                  <c:v>100</c:v>
                </c:pt>
                <c:pt idx="14">
                  <c:v>109</c:v>
                </c:pt>
                <c:pt idx="15">
                  <c:v>131</c:v>
                </c:pt>
                <c:pt idx="16">
                  <c:v>131</c:v>
                </c:pt>
                <c:pt idx="17">
                  <c:v>131</c:v>
                </c:pt>
                <c:pt idx="18">
                  <c:v>141</c:v>
                </c:pt>
                <c:pt idx="19">
                  <c:v>164</c:v>
                </c:pt>
                <c:pt idx="20">
                  <c:v>171</c:v>
                </c:pt>
                <c:pt idx="21">
                  <c:v>189</c:v>
                </c:pt>
                <c:pt idx="22">
                  <c:v>209</c:v>
                </c:pt>
                <c:pt idx="23">
                  <c:v>218</c:v>
                </c:pt>
                <c:pt idx="24">
                  <c:v>218</c:v>
                </c:pt>
                <c:pt idx="25">
                  <c:v>225</c:v>
                </c:pt>
                <c:pt idx="26">
                  <c:v>239</c:v>
                </c:pt>
                <c:pt idx="27">
                  <c:v>243</c:v>
                </c:pt>
                <c:pt idx="28">
                  <c:v>262</c:v>
                </c:pt>
                <c:pt idx="29">
                  <c:v>273</c:v>
                </c:pt>
                <c:pt idx="30">
                  <c:v>285</c:v>
                </c:pt>
                <c:pt idx="31">
                  <c:v>285</c:v>
                </c:pt>
                <c:pt idx="32">
                  <c:v>285</c:v>
                </c:pt>
                <c:pt idx="33">
                  <c:v>305</c:v>
                </c:pt>
                <c:pt idx="34">
                  <c:v>317</c:v>
                </c:pt>
                <c:pt idx="35">
                  <c:v>335</c:v>
                </c:pt>
                <c:pt idx="36">
                  <c:v>372</c:v>
                </c:pt>
                <c:pt idx="37">
                  <c:v>378</c:v>
                </c:pt>
                <c:pt idx="38">
                  <c:v>378</c:v>
                </c:pt>
                <c:pt idx="39">
                  <c:v>387</c:v>
                </c:pt>
                <c:pt idx="40">
                  <c:v>408</c:v>
                </c:pt>
                <c:pt idx="41">
                  <c:v>417</c:v>
                </c:pt>
                <c:pt idx="42">
                  <c:v>432</c:v>
                </c:pt>
                <c:pt idx="43">
                  <c:v>461</c:v>
                </c:pt>
                <c:pt idx="44">
                  <c:v>467</c:v>
                </c:pt>
                <c:pt idx="45">
                  <c:v>467</c:v>
                </c:pt>
                <c:pt idx="46">
                  <c:v>482</c:v>
                </c:pt>
                <c:pt idx="47">
                  <c:v>507</c:v>
                </c:pt>
                <c:pt idx="48">
                  <c:v>535</c:v>
                </c:pt>
                <c:pt idx="49">
                  <c:v>583</c:v>
                </c:pt>
                <c:pt idx="50">
                  <c:v>646</c:v>
                </c:pt>
                <c:pt idx="51">
                  <c:v>663</c:v>
                </c:pt>
                <c:pt idx="52">
                  <c:v>663</c:v>
                </c:pt>
                <c:pt idx="53">
                  <c:v>714</c:v>
                </c:pt>
                <c:pt idx="54">
                  <c:v>823</c:v>
                </c:pt>
                <c:pt idx="55">
                  <c:v>856</c:v>
                </c:pt>
                <c:pt idx="56">
                  <c:v>889</c:v>
                </c:pt>
                <c:pt idx="57">
                  <c:v>938</c:v>
                </c:pt>
                <c:pt idx="58">
                  <c:v>949</c:v>
                </c:pt>
                <c:pt idx="59">
                  <c:v>949</c:v>
                </c:pt>
                <c:pt idx="60">
                  <c:v>972</c:v>
                </c:pt>
                <c:pt idx="61">
                  <c:v>1035</c:v>
                </c:pt>
                <c:pt idx="62">
                  <c:v>1070</c:v>
                </c:pt>
                <c:pt idx="63">
                  <c:v>1147</c:v>
                </c:pt>
                <c:pt idx="64">
                  <c:v>1234</c:v>
                </c:pt>
                <c:pt idx="65">
                  <c:v>1252</c:v>
                </c:pt>
                <c:pt idx="66">
                  <c:v>1252</c:v>
                </c:pt>
                <c:pt idx="67">
                  <c:v>1350</c:v>
                </c:pt>
                <c:pt idx="68">
                  <c:v>1428</c:v>
                </c:pt>
                <c:pt idx="69">
                  <c:v>1528</c:v>
                </c:pt>
                <c:pt idx="70">
                  <c:v>1528</c:v>
                </c:pt>
                <c:pt idx="71">
                  <c:v>1648</c:v>
                </c:pt>
                <c:pt idx="72">
                  <c:v>1664</c:v>
                </c:pt>
                <c:pt idx="73">
                  <c:v>1664</c:v>
                </c:pt>
                <c:pt idx="74">
                  <c:v>1704</c:v>
                </c:pt>
                <c:pt idx="75">
                  <c:v>1888</c:v>
                </c:pt>
                <c:pt idx="76">
                  <c:v>1972</c:v>
                </c:pt>
                <c:pt idx="77">
                  <c:v>2070</c:v>
                </c:pt>
                <c:pt idx="78">
                  <c:v>2288</c:v>
                </c:pt>
                <c:pt idx="79">
                  <c:v>2319</c:v>
                </c:pt>
                <c:pt idx="80">
                  <c:v>2319</c:v>
                </c:pt>
                <c:pt idx="81">
                  <c:v>2319</c:v>
                </c:pt>
                <c:pt idx="82">
                  <c:v>2435</c:v>
                </c:pt>
                <c:pt idx="83">
                  <c:v>2521</c:v>
                </c:pt>
                <c:pt idx="84">
                  <c:v>2575</c:v>
                </c:pt>
                <c:pt idx="85">
                  <c:v>2575</c:v>
                </c:pt>
                <c:pt idx="86">
                  <c:v>2575</c:v>
                </c:pt>
                <c:pt idx="87">
                  <c:v>2639</c:v>
                </c:pt>
                <c:pt idx="88">
                  <c:v>2765</c:v>
                </c:pt>
                <c:pt idx="89">
                  <c:v>2850</c:v>
                </c:pt>
                <c:pt idx="90">
                  <c:v>2943</c:v>
                </c:pt>
                <c:pt idx="91">
                  <c:v>3144</c:v>
                </c:pt>
                <c:pt idx="92">
                  <c:v>3165</c:v>
                </c:pt>
                <c:pt idx="93">
                  <c:v>3321</c:v>
                </c:pt>
                <c:pt idx="94">
                  <c:v>3398</c:v>
                </c:pt>
                <c:pt idx="95">
                  <c:v>3412</c:v>
                </c:pt>
                <c:pt idx="96">
                  <c:v>3577</c:v>
                </c:pt>
                <c:pt idx="97">
                  <c:v>3807</c:v>
                </c:pt>
                <c:pt idx="98">
                  <c:v>3839</c:v>
                </c:pt>
                <c:pt idx="99">
                  <c:v>3839</c:v>
                </c:pt>
                <c:pt idx="100">
                  <c:v>3979</c:v>
                </c:pt>
                <c:pt idx="101">
                  <c:v>4150</c:v>
                </c:pt>
                <c:pt idx="102">
                  <c:v>4334</c:v>
                </c:pt>
                <c:pt idx="103">
                  <c:v>4505</c:v>
                </c:pt>
                <c:pt idx="104">
                  <c:v>4822</c:v>
                </c:pt>
                <c:pt idx="105">
                  <c:v>4856</c:v>
                </c:pt>
                <c:pt idx="106">
                  <c:v>4856</c:v>
                </c:pt>
                <c:pt idx="107">
                  <c:v>5051</c:v>
                </c:pt>
                <c:pt idx="108">
                  <c:v>5385</c:v>
                </c:pt>
                <c:pt idx="109">
                  <c:v>5569</c:v>
                </c:pt>
                <c:pt idx="110">
                  <c:v>5848</c:v>
                </c:pt>
                <c:pt idx="111">
                  <c:v>6224</c:v>
                </c:pt>
                <c:pt idx="112">
                  <c:v>6286</c:v>
                </c:pt>
                <c:pt idx="113">
                  <c:v>6289</c:v>
                </c:pt>
                <c:pt idx="114">
                  <c:v>6604</c:v>
                </c:pt>
                <c:pt idx="115">
                  <c:v>6853</c:v>
                </c:pt>
                <c:pt idx="116">
                  <c:v>7153</c:v>
                </c:pt>
                <c:pt idx="117">
                  <c:v>7497</c:v>
                </c:pt>
                <c:pt idx="118">
                  <c:v>7867</c:v>
                </c:pt>
                <c:pt idx="119">
                  <c:v>7924</c:v>
                </c:pt>
                <c:pt idx="120">
                  <c:v>7924</c:v>
                </c:pt>
                <c:pt idx="121">
                  <c:v>8175</c:v>
                </c:pt>
                <c:pt idx="122">
                  <c:v>8476</c:v>
                </c:pt>
                <c:pt idx="123">
                  <c:v>8750</c:v>
                </c:pt>
                <c:pt idx="124">
                  <c:v>8750</c:v>
                </c:pt>
                <c:pt idx="125">
                  <c:v>9011</c:v>
                </c:pt>
                <c:pt idx="126">
                  <c:v>9031</c:v>
                </c:pt>
                <c:pt idx="127">
                  <c:v>9045</c:v>
                </c:pt>
                <c:pt idx="128">
                  <c:v>9303</c:v>
                </c:pt>
                <c:pt idx="129">
                  <c:v>9554</c:v>
                </c:pt>
                <c:pt idx="130">
                  <c:v>9772</c:v>
                </c:pt>
                <c:pt idx="131">
                  <c:v>10050</c:v>
                </c:pt>
                <c:pt idx="132">
                  <c:v>10390</c:v>
                </c:pt>
                <c:pt idx="133">
                  <c:v>10441</c:v>
                </c:pt>
                <c:pt idx="134">
                  <c:v>10664</c:v>
                </c:pt>
                <c:pt idx="135">
                  <c:v>10709</c:v>
                </c:pt>
                <c:pt idx="136">
                  <c:v>10882</c:v>
                </c:pt>
                <c:pt idx="137">
                  <c:v>11098</c:v>
                </c:pt>
                <c:pt idx="138">
                  <c:v>11338</c:v>
                </c:pt>
                <c:pt idx="139">
                  <c:v>11347</c:v>
                </c:pt>
                <c:pt idx="140">
                  <c:v>11365</c:v>
                </c:pt>
                <c:pt idx="141">
                  <c:v>11578</c:v>
                </c:pt>
                <c:pt idx="142">
                  <c:v>12109</c:v>
                </c:pt>
                <c:pt idx="143">
                  <c:v>12359</c:v>
                </c:pt>
                <c:pt idx="144">
                  <c:v>12644</c:v>
                </c:pt>
                <c:pt idx="145">
                  <c:v>13010</c:v>
                </c:pt>
                <c:pt idx="146">
                  <c:v>13052</c:v>
                </c:pt>
                <c:pt idx="147">
                  <c:v>13052</c:v>
                </c:pt>
                <c:pt idx="148">
                  <c:v>13052</c:v>
                </c:pt>
                <c:pt idx="149">
                  <c:v>13383</c:v>
                </c:pt>
                <c:pt idx="150">
                  <c:v>13657</c:v>
                </c:pt>
                <c:pt idx="151">
                  <c:v>13978</c:v>
                </c:pt>
                <c:pt idx="152">
                  <c:v>14293</c:v>
                </c:pt>
                <c:pt idx="153">
                  <c:v>14339</c:v>
                </c:pt>
                <c:pt idx="154">
                  <c:v>14372</c:v>
                </c:pt>
                <c:pt idx="155">
                  <c:v>14669</c:v>
                </c:pt>
                <c:pt idx="156">
                  <c:v>14938</c:v>
                </c:pt>
                <c:pt idx="157">
                  <c:v>15123</c:v>
                </c:pt>
                <c:pt idx="158">
                  <c:v>15425</c:v>
                </c:pt>
                <c:pt idx="159">
                  <c:v>15818</c:v>
                </c:pt>
                <c:pt idx="160">
                  <c:v>15868</c:v>
                </c:pt>
                <c:pt idx="161">
                  <c:v>16149</c:v>
                </c:pt>
                <c:pt idx="162">
                  <c:v>16443</c:v>
                </c:pt>
                <c:pt idx="163">
                  <c:v>16665</c:v>
                </c:pt>
                <c:pt idx="164">
                  <c:v>16949</c:v>
                </c:pt>
                <c:pt idx="165">
                  <c:v>17331</c:v>
                </c:pt>
                <c:pt idx="166">
                  <c:v>17387</c:v>
                </c:pt>
                <c:pt idx="167">
                  <c:v>17387</c:v>
                </c:pt>
                <c:pt idx="168">
                  <c:v>17755</c:v>
                </c:pt>
                <c:pt idx="169">
                  <c:v>18074</c:v>
                </c:pt>
                <c:pt idx="170">
                  <c:v>18498</c:v>
                </c:pt>
                <c:pt idx="171">
                  <c:v>18995</c:v>
                </c:pt>
                <c:pt idx="172">
                  <c:v>19445</c:v>
                </c:pt>
                <c:pt idx="173">
                  <c:v>19579</c:v>
                </c:pt>
                <c:pt idx="174">
                  <c:v>19580</c:v>
                </c:pt>
                <c:pt idx="175">
                  <c:v>20142</c:v>
                </c:pt>
                <c:pt idx="176">
                  <c:v>20920</c:v>
                </c:pt>
                <c:pt idx="177">
                  <c:v>21977</c:v>
                </c:pt>
                <c:pt idx="178">
                  <c:v>23542</c:v>
                </c:pt>
                <c:pt idx="179">
                  <c:v>25260</c:v>
                </c:pt>
                <c:pt idx="180">
                  <c:v>25845</c:v>
                </c:pt>
                <c:pt idx="181">
                  <c:v>25863</c:v>
                </c:pt>
                <c:pt idx="182">
                  <c:v>27565</c:v>
                </c:pt>
                <c:pt idx="183">
                  <c:v>29660</c:v>
                </c:pt>
                <c:pt idx="184">
                  <c:v>31472</c:v>
                </c:pt>
                <c:pt idx="185">
                  <c:v>34151</c:v>
                </c:pt>
                <c:pt idx="186">
                  <c:v>36891</c:v>
                </c:pt>
                <c:pt idx="187">
                  <c:v>37688</c:v>
                </c:pt>
                <c:pt idx="188">
                  <c:v>37838</c:v>
                </c:pt>
                <c:pt idx="189">
                  <c:v>40724</c:v>
                </c:pt>
                <c:pt idx="190">
                  <c:v>43925</c:v>
                </c:pt>
                <c:pt idx="191">
                  <c:v>46873</c:v>
                </c:pt>
                <c:pt idx="192">
                  <c:v>50595</c:v>
                </c:pt>
                <c:pt idx="193">
                  <c:v>54348</c:v>
                </c:pt>
                <c:pt idx="194">
                  <c:v>55476</c:v>
                </c:pt>
                <c:pt idx="195">
                  <c:v>55690</c:v>
                </c:pt>
                <c:pt idx="196">
                  <c:v>59214</c:v>
                </c:pt>
                <c:pt idx="197">
                  <c:v>63338</c:v>
                </c:pt>
                <c:pt idx="198">
                  <c:v>67060</c:v>
                </c:pt>
                <c:pt idx="199">
                  <c:v>71954</c:v>
                </c:pt>
                <c:pt idx="200">
                  <c:v>76730</c:v>
                </c:pt>
                <c:pt idx="201">
                  <c:v>78020</c:v>
                </c:pt>
                <c:pt idx="202">
                  <c:v>78126</c:v>
                </c:pt>
                <c:pt idx="203">
                  <c:v>82001</c:v>
                </c:pt>
                <c:pt idx="204">
                  <c:v>86249</c:v>
                </c:pt>
                <c:pt idx="205">
                  <c:v>89837</c:v>
                </c:pt>
                <c:pt idx="206">
                  <c:v>93895</c:v>
                </c:pt>
                <c:pt idx="207">
                  <c:v>97707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19-4590-979A-43A1CFA92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580736"/>
        <c:axId val="806574912"/>
      </c:lineChart>
      <c:dateAx>
        <c:axId val="806580736"/>
        <c:scaling>
          <c:orientation val="minMax"/>
        </c:scaling>
        <c:delete val="0"/>
        <c:axPos val="b"/>
        <c:numFmt formatCode="d\/mm\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06574912"/>
        <c:crosses val="autoZero"/>
        <c:auto val="1"/>
        <c:lblOffset val="100"/>
        <c:baseTimeUnit val="days"/>
      </c:dateAx>
      <c:valAx>
        <c:axId val="80657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0658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DAB01B8-5BF9-4DB0-A140-169E036B5C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BD37AF-6089-4DDE-85DF-CAA1F0B92E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4817F-E3B8-4A31-AE6A-8D90461C2460}" type="datetimeFigureOut">
              <a:rPr lang="nl-BE" smtClean="0"/>
              <a:t>26/10/2022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469368-5FFC-4D15-A617-58F75CABD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C9A049-B971-49F3-BE8A-F644E5D26B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097A7-7376-4E8D-8E39-786ACC3262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5755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9833-386D-4925-8827-711B85895DAD}" type="datetimeFigureOut">
              <a:rPr lang="nl-BE" smtClean="0"/>
              <a:t>26/10/2022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B4FF4-B899-4D14-9582-3D7A236280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874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B4FF4-B899-4D14-9582-3D7A236280C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823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CB868-8772-4FCD-8CA3-F21E5B7EB02F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36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al 20">
            <a:extLst>
              <a:ext uri="{FF2B5EF4-FFF2-40B4-BE49-F238E27FC236}">
                <a16:creationId xmlns:a16="http://schemas.microsoft.com/office/drawing/2014/main" id="{73F8F605-A19C-4572-BC91-314DD72C7644}"/>
              </a:ext>
            </a:extLst>
          </p:cNvPr>
          <p:cNvSpPr/>
          <p:nvPr userDrawn="1"/>
        </p:nvSpPr>
        <p:spPr>
          <a:xfrm>
            <a:off x="-3123195" y="-102122"/>
            <a:ext cx="7482996" cy="7508485"/>
          </a:xfrm>
          <a:prstGeom prst="ellipse">
            <a:avLst/>
          </a:prstGeom>
          <a:solidFill>
            <a:srgbClr val="76AE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1" y="4473770"/>
            <a:ext cx="11016000" cy="18000"/>
          </a:xfrm>
          <a:prstGeom prst="rect">
            <a:avLst/>
          </a:prstGeom>
          <a:solidFill>
            <a:srgbClr val="807F8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93A5C3-2731-3907-1B07-9FC353104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5"/>
          <a:stretch/>
        </p:blipFill>
        <p:spPr>
          <a:xfrm>
            <a:off x="10534763" y="-1430852"/>
            <a:ext cx="1960913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449ACE-1810-48BF-AAA3-DA3D65440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488" y="894319"/>
            <a:ext cx="647854" cy="267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EEFBC93-E783-72E7-108A-1E48237DDF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3" y="-1430852"/>
            <a:ext cx="5252194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091B0E-4B0B-4F92-BA5F-A8424888C5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137821" y="132398"/>
            <a:ext cx="332638" cy="1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latin typeface="Sofia Pro Soft Bold" panose="020B0000000000000000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5B4891B-8ED4-41F1-923B-D17D00BD9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25" y="975068"/>
            <a:ext cx="735779" cy="298910"/>
          </a:xfrm>
          <a:prstGeom prst="rect">
            <a:avLst/>
          </a:prstGeom>
        </p:spPr>
      </p:pic>
      <p:pic>
        <p:nvPicPr>
          <p:cNvPr id="8" name="Afbeelding 5">
            <a:extLst>
              <a:ext uri="{FF2B5EF4-FFF2-40B4-BE49-F238E27FC236}">
                <a16:creationId xmlns:a16="http://schemas.microsoft.com/office/drawing/2014/main" id="{CC542734-2052-5901-9E15-08E2BA0B5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10" t="33615" r="38924" b="34214"/>
          <a:stretch/>
        </p:blipFill>
        <p:spPr>
          <a:xfrm>
            <a:off x="9015079" y="267267"/>
            <a:ext cx="2652532" cy="16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6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B3EA6E20-0509-4876-81D8-4BDC02F8AC57}"/>
              </a:ext>
            </a:extLst>
          </p:cNvPr>
          <p:cNvSpPr/>
          <p:nvPr userDrawn="1"/>
        </p:nvSpPr>
        <p:spPr>
          <a:xfrm>
            <a:off x="6586071" y="-3269271"/>
            <a:ext cx="7482996" cy="7508485"/>
          </a:xfrm>
          <a:prstGeom prst="ellipse">
            <a:avLst/>
          </a:prstGeom>
          <a:solidFill>
            <a:srgbClr val="76AE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4FF3699-F1C8-4A6B-B409-B67CA1A5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14" y="-1663580"/>
            <a:ext cx="6334363" cy="6334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280" y="5102352"/>
            <a:ext cx="10448886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0122965-BC5B-4BFD-BB63-A051D0F4A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050" y="5278384"/>
            <a:ext cx="608562" cy="2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latin typeface="Sofia Pro Soft Bold" panose="020B0000000000000000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15568" y="2478024"/>
            <a:ext cx="4937760" cy="3694176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2D7B80-E4B2-4B77-A385-D20EF2E83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050" y="1012943"/>
            <a:ext cx="608562" cy="250970"/>
          </a:xfrm>
          <a:prstGeom prst="rect">
            <a:avLst/>
          </a:prstGeom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DCEACCE7-DA03-0C54-8F43-9DD60FF7A4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10" t="33615" r="38924" b="34214"/>
          <a:stretch/>
        </p:blipFill>
        <p:spPr>
          <a:xfrm>
            <a:off x="8756334" y="225486"/>
            <a:ext cx="3161893" cy="19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1447838-3DF9-4697-9980-7AC2F633F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378" y="1012943"/>
            <a:ext cx="608562" cy="2509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F3FA9C-E0B6-C613-5C09-4235981A40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3" y="-1430852"/>
            <a:ext cx="5252194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>
                <a:latin typeface="Sofia Pro Soft Bold" panose="020B0000000000000000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C6A16A-BAE7-47E8-9144-03CC91D95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622" y="3238959"/>
            <a:ext cx="885370" cy="365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9B0B5A-5E88-B9BF-97C6-FCE6D029E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3" y="-1430852"/>
            <a:ext cx="5252194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3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5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76AE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rgbClr val="AECA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C99822-B5FF-4830-98C9-566E64FE8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826" y="1898138"/>
            <a:ext cx="647854" cy="267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A2CFD1-02DB-43FD-14E6-D6DE192C37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3" y="-1430852"/>
            <a:ext cx="5252194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>
                <a:solidFill>
                  <a:srgbClr val="007146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0142FFB-0B00-44BE-8A78-06EDB9971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826" y="1898138"/>
            <a:ext cx="647854" cy="267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0C4A89-33BE-DBCA-997B-85F13F92A5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3" y="-1430852"/>
            <a:ext cx="5252194" cy="5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AC24A9-CCB6-4F8D-B8DB-C2F3692CFA5A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1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DC25EE-239B-4C5F-AAD1-255A7D5F1E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8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146"/>
          </a:solidFill>
          <a:latin typeface="Sofia Pro Soft Bold" panose="020B00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1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1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6AE4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ECA9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ECA9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bY789B8IwW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.belgium.be/sites/default/files/uploads/fields/fpshealth_theme_file/20210412_hgr-9618_priorites_vaccination_covid-19_vweb_1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hyperlink" Target="https://us02web.zoom.us/j/82229246002?pwd=Y21wTnF6eGtsbys4bXVSd21tVXA2dz09" TargetMode="External"/><Relationship Id="rId2" Type="http://schemas.openxmlformats.org/officeDocument/2006/relationships/hyperlink" Target="https://teams.microsoft.com/l/meetup-join/19%3ameeting_YjI1NTlkMTItNzdjOC00NGE2LWJlYjctOGFmMjQ5NTliNTM5%40thread.v2/0?context=%7b%22Tid%22%3a%220210e928-ddab-4fc1-8444-97bbab4feaf4%22%2c%22Oid%22%3a%220dfbe624-a6c7-4e4d-bbcf-1aa389f87bdb%22%7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hyperlink" Target="https://teams.microsoft.com/l/meetup-join/19%3ameeting_ZWE0OWQ0YjktZWRmMy00ZGNjLTg3MWItZTQwMzhkZWRkODg0%40thread.v2/0?context=%7b%22Tid%22%3a%2241f94c46-20b7-4b90-b538-4c57e1ff1f07%22%2c%22Oid%22%3a%2231b2c6b5-f2b4-4e5b-97a5-c932c7b572bf%22%7d" TargetMode="External"/><Relationship Id="rId9" Type="http://schemas.openxmlformats.org/officeDocument/2006/relationships/hyperlink" Target="https://teams.microsoft.com/l/meetup-join/19%3ameeting_ZDA5ZjIyY2ItNmIwZS00YmIzLTlhZWEtYzAyOTUxY2Q3Mjcx%40thread.v2/0?context=%7b%22Tid%22%3a%22432a4a36-d92c-452e-9df4-2420f2d26a91%22%2c%22Oid%22%3a%22f397eeeb-a09e-460e-a832-459329d3afbd%22%7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961D6-8448-4773-BBB7-72C249BA6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/>
          <a:p>
            <a:r>
              <a:rPr lang="nl-BE" sz="5400" dirty="0"/>
              <a:t>Covid-19-vaccinatie in de apotheek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6676E7-E5E5-4134-BEE5-62915B13E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BE" dirty="0"/>
              <a:t>Focusdomein Vaccinatie </a:t>
            </a:r>
          </a:p>
          <a:p>
            <a:r>
              <a:rPr lang="nl-BE" dirty="0"/>
              <a:t>Marleen Haems – Dirk Vos</a:t>
            </a:r>
          </a:p>
          <a:p>
            <a:r>
              <a:rPr lang="nl-BE" dirty="0"/>
              <a:t>marleen.haems@kovag.be 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77FABFE0-6A65-4F3A-AF6B-406969B9D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1" t="35086" r="7756" b="32743"/>
          <a:stretch/>
        </p:blipFill>
        <p:spPr>
          <a:xfrm>
            <a:off x="5412728" y="108132"/>
            <a:ext cx="6662638" cy="24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3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D62D2-0235-59C5-27C4-1B866539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Voorwaarden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99A965-0071-4554-00D7-226BB0AC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7" y="2478024"/>
            <a:ext cx="10597461" cy="3694176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Juridisch: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>
                <a:solidFill>
                  <a:srgbClr val="807F83"/>
                </a:solidFill>
              </a:rPr>
              <a:t>grondwet 28/2/2022 – gepubliceerd in BS op 11/3/2022</a:t>
            </a:r>
          </a:p>
          <a:p>
            <a:r>
              <a:rPr lang="nl-NL" dirty="0"/>
              <a:t>Honorarium: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>
                <a:solidFill>
                  <a:srgbClr val="807F83"/>
                </a:solidFill>
              </a:rPr>
              <a:t>CNK </a:t>
            </a:r>
            <a:r>
              <a:rPr lang="nl-BE" dirty="0">
                <a:solidFill>
                  <a:srgbClr val="807F83"/>
                </a:solidFill>
              </a:rPr>
              <a:t>5521729 = </a:t>
            </a:r>
            <a:r>
              <a:rPr lang="nl-NL" dirty="0">
                <a:solidFill>
                  <a:srgbClr val="807F83"/>
                </a:solidFill>
              </a:rPr>
              <a:t>bereiden vaccin: 3,22 EUR/spuit</a:t>
            </a:r>
          </a:p>
          <a:p>
            <a:pPr marL="0" indent="0">
              <a:buNone/>
            </a:pPr>
            <a:r>
              <a:rPr lang="nl-NL" dirty="0">
                <a:solidFill>
                  <a:srgbClr val="807F83"/>
                </a:solidFill>
              </a:rPr>
              <a:t>	CNK </a:t>
            </a:r>
            <a:r>
              <a:rPr lang="nl-BE" dirty="0">
                <a:solidFill>
                  <a:srgbClr val="807F83"/>
                </a:solidFill>
              </a:rPr>
              <a:t>5521711 = </a:t>
            </a:r>
            <a:r>
              <a:rPr lang="nl-NL" dirty="0">
                <a:solidFill>
                  <a:srgbClr val="807F83"/>
                </a:solidFill>
              </a:rPr>
              <a:t>vaccineren: 15,50 EUR/vaccinatie</a:t>
            </a:r>
          </a:p>
          <a:p>
            <a:r>
              <a:rPr lang="nl-NL" dirty="0"/>
              <a:t>Niet-verzekerden: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>
                <a:solidFill>
                  <a:srgbClr val="807F83"/>
                </a:solidFill>
              </a:rPr>
              <a:t>Voorlopig doorverwijzen</a:t>
            </a:r>
          </a:p>
          <a:p>
            <a:pPr marL="0" indent="0">
              <a:buNone/>
            </a:pPr>
            <a:r>
              <a:rPr lang="nl-NL" dirty="0">
                <a:solidFill>
                  <a:srgbClr val="807F83"/>
                </a:solidFill>
              </a:rPr>
              <a:t>	Zo spoedig mogelijk specifieke oplossing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655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5CD47-8715-9A3D-F146-0E07A407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71913"/>
            <a:ext cx="10515600" cy="1325563"/>
          </a:xfrm>
        </p:spPr>
        <p:txBody>
          <a:bodyPr/>
          <a:lstStyle/>
          <a:p>
            <a:r>
              <a:rPr lang="nl-BE" dirty="0" err="1"/>
              <a:t>CNK’s</a:t>
            </a:r>
            <a:r>
              <a:rPr lang="nl-BE" dirty="0"/>
              <a:t>: verzekerden </a:t>
            </a:r>
            <a:r>
              <a:rPr lang="nl-BE" sz="2800" dirty="0"/>
              <a:t>(23/10/2022)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093512-7791-066A-EC6E-E954CFA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5521711 (=toediening)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Vlaanderen: 225 	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Brussel: 18.869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Wallonië: 49.198 </a:t>
            </a:r>
          </a:p>
          <a:p>
            <a:r>
              <a:rPr lang="nl-BE" dirty="0"/>
              <a:t>5521729 (=bereiden)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Vlaanderen: 395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Brussel: 22.358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Wallonië: 63.766</a:t>
            </a:r>
          </a:p>
          <a:p>
            <a:pPr lvl="1"/>
            <a:endParaRPr lang="nl-BE" dirty="0"/>
          </a:p>
          <a:p>
            <a:pPr marL="0" indent="0">
              <a:buNone/>
            </a:pPr>
            <a:r>
              <a:rPr lang="nl-BE" sz="2000" dirty="0">
                <a:solidFill>
                  <a:srgbClr val="807F83"/>
                </a:solidFill>
              </a:rPr>
              <a:t>Brussel vanaf 1/9 – Wallonië vanaf 18/8 – Vlaanderen vanaf 5/9</a:t>
            </a:r>
          </a:p>
          <a:p>
            <a:pPr lvl="1"/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437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066DD-D847-DBF3-1F95-E7C4AE38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924403" y="3104732"/>
            <a:ext cx="3804743" cy="1325563"/>
          </a:xfrm>
        </p:spPr>
        <p:txBody>
          <a:bodyPr/>
          <a:lstStyle/>
          <a:p>
            <a:pPr algn="r"/>
            <a:r>
              <a:rPr lang="nl-BE" dirty="0"/>
              <a:t>Evolutie (</a:t>
            </a:r>
            <a:r>
              <a:rPr lang="nl-BE" dirty="0" err="1"/>
              <a:t>Fflux</a:t>
            </a:r>
            <a:r>
              <a:rPr lang="nl-BE" dirty="0"/>
              <a:t>)</a:t>
            </a:r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89F2F013-84BD-9DBE-9642-7EC95068A3BD}"/>
              </a:ext>
            </a:extLst>
          </p:cNvPr>
          <p:cNvGraphicFramePr>
            <a:graphicFrameLocks/>
          </p:cNvGraphicFramePr>
          <p:nvPr/>
        </p:nvGraphicFramePr>
        <p:xfrm>
          <a:off x="3288505" y="595312"/>
          <a:ext cx="5614989" cy="566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450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700D1DB-5579-B9B3-52B5-A8C6BF7F1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29" y="3794126"/>
            <a:ext cx="4316342" cy="29019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6A31FE-D220-2B09-7372-1AC175B9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9" y="387484"/>
            <a:ext cx="4316342" cy="27556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3686E3-0791-2E5B-A1F8-C1B32814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629" y="463684"/>
            <a:ext cx="4316342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767BC-2221-3686-D41D-18583D08D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 </a:t>
            </a:r>
            <a:r>
              <a:rPr lang="nl-NL" dirty="0" err="1"/>
              <a:t>inkanteling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5FA59E-0380-87F1-8241-12B5A3800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807F83"/>
                </a:solidFill>
              </a:rPr>
              <a:t>Huisartsen, apothekers en verpleegkundigen kunnen vaccineren</a:t>
            </a:r>
          </a:p>
          <a:p>
            <a:r>
              <a:rPr lang="nl-NL" dirty="0">
                <a:solidFill>
                  <a:srgbClr val="807F83"/>
                </a:solidFill>
              </a:rPr>
              <a:t>Apothekers kunnen spuitjes voorbereiden van huisartsen, verpleegkundigen en apothekers</a:t>
            </a:r>
          </a:p>
          <a:p>
            <a:r>
              <a:rPr lang="nl-NL" dirty="0">
                <a:solidFill>
                  <a:srgbClr val="807F83"/>
                </a:solidFill>
              </a:rPr>
              <a:t>De burger weet bij welke apotheek hij terecht kan dankzij apotheek.be</a:t>
            </a:r>
          </a:p>
          <a:p>
            <a:pPr marL="0" indent="0">
              <a:buNone/>
            </a:pP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9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952EA-46ED-21F4-A8C3-B4C0C751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Nieuw probleem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8C8A3A-6F48-E3F8-5807-FF38C711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 vooruitgeschoven stock?</a:t>
            </a:r>
          </a:p>
          <a:p>
            <a:r>
              <a:rPr lang="nl-BE" dirty="0"/>
              <a:t>Hoe gaan we met dit probleem om?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We laten enkel in het vaccinatiecentrum spuitjes afhalen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Ons vaccinatiecentrum is </a:t>
            </a:r>
            <a:r>
              <a:rPr lang="nl-BE" dirty="0" err="1">
                <a:solidFill>
                  <a:srgbClr val="807F83"/>
                </a:solidFill>
              </a:rPr>
              <a:t>gelsoten</a:t>
            </a:r>
            <a:r>
              <a:rPr lang="nl-BE" dirty="0">
                <a:solidFill>
                  <a:srgbClr val="807F83"/>
                </a:solidFill>
              </a:rPr>
              <a:t>; wij werken enkel met vaccinatiepunten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We gaan het aantal vaccinatiepunten uitbreiden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Nog te bespreken</a:t>
            </a:r>
            <a:r>
              <a:rPr lang="nl-BE" dirty="0"/>
              <a:t> 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8104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A5FFD0-6228-A083-209C-E8C5B911E67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60794B-2688-4540-5D39-BFCA270587E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28372AD-C9F2-F0D5-3600-06B50EEFF50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>
                <a:solidFill>
                  <a:srgbClr val="5B5B5B"/>
                </a:solidFill>
              </a:rPr>
              <a:t>Nieuw probleem van de vooruitgeschven stock laat geen vaccinatiepunten toe. Hoe gaan we hiermee om? </a:t>
            </a:r>
            <a:endParaRPr lang="nl-BE" sz="2400" b="1">
              <a:solidFill>
                <a:srgbClr val="5B5B5B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01F13CE-8E24-46E7-C02F-A7140C22630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nl-BE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09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E464-BAE1-34EC-230A-F1BE3734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Vaccineren in de </a:t>
            </a:r>
            <a:r>
              <a:rPr lang="nl-NL" dirty="0" err="1"/>
              <a:t>eerstelijn</a:t>
            </a:r>
            <a:r>
              <a:rPr lang="nl-NL" dirty="0"/>
              <a:t> 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03238A-9546-5D9E-B482-64DF98B70F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nl-NL" b="1" dirty="0"/>
              <a:t>Voorbereiden</a:t>
            </a:r>
            <a:r>
              <a:rPr lang="nl-NL" dirty="0"/>
              <a:t> </a:t>
            </a:r>
          </a:p>
          <a:p>
            <a:r>
              <a:rPr lang="nl-NL" dirty="0">
                <a:solidFill>
                  <a:srgbClr val="807F83"/>
                </a:solidFill>
              </a:rPr>
              <a:t>Voor artsen, apothekers en verpleegkundigen</a:t>
            </a:r>
          </a:p>
          <a:p>
            <a:r>
              <a:rPr lang="nl-NL" dirty="0">
                <a:solidFill>
                  <a:srgbClr val="807F83"/>
                </a:solidFill>
              </a:rPr>
              <a:t>Vooruitgeschoven stock van het VC</a:t>
            </a:r>
          </a:p>
          <a:p>
            <a:r>
              <a:rPr lang="nl-NL" dirty="0">
                <a:solidFill>
                  <a:srgbClr val="807F83"/>
                </a:solidFill>
              </a:rPr>
              <a:t>Apotheek : vaccinatiepunt</a:t>
            </a:r>
          </a:p>
          <a:p>
            <a:endParaRPr lang="nl-BE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CBD6140-93E0-F3C7-5225-04A97FAF3D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nl-NL" b="1" dirty="0"/>
              <a:t>Vaccineren</a:t>
            </a:r>
          </a:p>
          <a:p>
            <a:r>
              <a:rPr lang="nl-NL" dirty="0">
                <a:solidFill>
                  <a:srgbClr val="807F83"/>
                </a:solidFill>
              </a:rPr>
              <a:t>Elke apotheker die wil vaccineren, kan vaccineren</a:t>
            </a:r>
          </a:p>
          <a:p>
            <a:r>
              <a:rPr lang="nl-NL" dirty="0">
                <a:solidFill>
                  <a:srgbClr val="807F83"/>
                </a:solidFill>
              </a:rPr>
              <a:t>Opgetrokken spuitjes afhalen in het VC of bij vaccinatiepunt</a:t>
            </a: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8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63561-70D7-3890-DA7E-C2A1646B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Toelevering van vaccins aan </a:t>
            </a:r>
            <a:br>
              <a:rPr lang="nl-NL" dirty="0"/>
            </a:br>
            <a:r>
              <a:rPr lang="nl-NL" dirty="0"/>
              <a:t>vaccinatiepunten</a:t>
            </a:r>
            <a:endParaRPr lang="nl-BE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9F4B120-EF5B-E739-D5E4-0EFF05AEE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Momenteel: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807F83"/>
                </a:solidFill>
              </a:rPr>
              <a:t>Vooruitgeschoven stock uit het vaccinatiecentrum. 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807F83"/>
                </a:solidFill>
              </a:rPr>
              <a:t>Naar vaccinatiepunten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Toekomst:</a:t>
            </a:r>
          </a:p>
          <a:p>
            <a:pPr marL="0" indent="0">
              <a:buNone/>
            </a:pPr>
            <a:r>
              <a:rPr lang="nl-NL" dirty="0"/>
              <a:t>- </a:t>
            </a:r>
            <a:r>
              <a:rPr lang="nl-NL" dirty="0">
                <a:solidFill>
                  <a:srgbClr val="807F83"/>
                </a:solidFill>
              </a:rPr>
              <a:t>Rechtstreekse belevering van apotheker en huisarts.</a:t>
            </a:r>
          </a:p>
          <a:p>
            <a:pPr marL="0" indent="0">
              <a:buNone/>
            </a:pPr>
            <a:r>
              <a:rPr lang="nl-NL" dirty="0">
                <a:solidFill>
                  <a:srgbClr val="807F83"/>
                </a:solidFill>
              </a:rPr>
              <a:t>- Naar elke apotheker</a:t>
            </a: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8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FF80A-6AA2-09BF-901A-978561B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 voor farmaceutische experten</a:t>
            </a:r>
            <a:endParaRPr lang="nl-BE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70567B2-980C-8ADC-7F27-D884090CF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apothekers in de vaccinatiepunten zullen wellicht graag opgeleid worden. Wie gaat die opleiding geven? 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De coördinerend farmaceutisch expert, binnen zijn taak van coördinatie in het VC?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De beroepsvereniging?</a:t>
            </a: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6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5A3865F-F827-AAAD-6F7D-78BE7C63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Herfstcampagne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859EBB-B7AA-1445-1191-A0067E04A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594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E4E885-73D9-D98B-6EB9-CDC37C4EC99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0A50C5-66C5-7EC2-E8BE-BE14DE527C1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A01160A-DB8E-14DA-956E-F227935A9B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>
                <a:solidFill>
                  <a:srgbClr val="5B5B5B"/>
                </a:solidFill>
              </a:rPr>
              <a:t>De apothekers in de vaccinatiepunten zullen wellicht graag opgeleid worden. Wie gaat die opleiding geven? </a:t>
            </a:r>
            <a:endParaRPr lang="nl-BE" sz="2400" b="1">
              <a:solidFill>
                <a:srgbClr val="5B5B5B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EB1E272-C1C4-A9AB-5645-8985EA0FFC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>
                <a:solidFill>
                  <a:srgbClr val="5B5B5B"/>
                </a:solidFill>
              </a:rPr>
              <a:t>ⓘ</a:t>
            </a:r>
            <a:r>
              <a:rPr lang="en-US" sz="1400" dirty="0">
                <a:solidFill>
                  <a:srgbClr val="5B5B5B"/>
                </a:solidFill>
              </a:rPr>
              <a:t> Start presenting to display the poll results on this slide.</a:t>
            </a:r>
            <a:endParaRPr lang="nl-BE" sz="1400" dirty="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702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FF80A-6AA2-09BF-901A-978561B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 voor iedereen</a:t>
            </a:r>
            <a:endParaRPr lang="nl-BE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70567B2-980C-8ADC-7F27-D884090CF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Hoe bepalen wie er vaccinatiepunt wordt? </a:t>
            </a:r>
          </a:p>
          <a:p>
            <a:r>
              <a:rPr lang="nl-NL" dirty="0">
                <a:solidFill>
                  <a:srgbClr val="807F83"/>
                </a:solidFill>
              </a:rPr>
              <a:t>Overleg binnen de apothekerskring/regio</a:t>
            </a:r>
          </a:p>
          <a:p>
            <a:r>
              <a:rPr lang="nl-NL" dirty="0">
                <a:solidFill>
                  <a:srgbClr val="807F83"/>
                </a:solidFill>
              </a:rPr>
              <a:t>Rekening houden met goede spreiding</a:t>
            </a:r>
          </a:p>
          <a:p>
            <a:r>
              <a:rPr lang="nl-NL" dirty="0">
                <a:solidFill>
                  <a:srgbClr val="807F83"/>
                </a:solidFill>
              </a:rPr>
              <a:t>Rekening houden met ervaring als farmaceutisch expert</a:t>
            </a:r>
          </a:p>
          <a:p>
            <a:r>
              <a:rPr lang="nl-NL" dirty="0">
                <a:solidFill>
                  <a:srgbClr val="807F83"/>
                </a:solidFill>
              </a:rPr>
              <a:t>Andere</a:t>
            </a: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8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284922-A10D-C6F6-65FB-4106FBCCA5E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ADC8BB8-9D8B-85C4-B50B-040E2185427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2D8C59A-EB8B-449B-218D-3CD5C687E93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>
                <a:solidFill>
                  <a:srgbClr val="5B5B5B"/>
                </a:solidFill>
              </a:rPr>
              <a:t>Hoe bepalen wie er vaccinatiepunt wordt? 
</a:t>
            </a:r>
            <a:endParaRPr lang="nl-BE" sz="3600" b="1">
              <a:solidFill>
                <a:srgbClr val="5B5B5B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B3752A3-0E18-A981-29BD-030640359B9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nl-BE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480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1F2E4-32B5-B1AB-34EE-577856E1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Vaccineren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B72BE3-62FD-5507-3B16-04A412C09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6835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7" y="1688652"/>
            <a:ext cx="15392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65000"/>
                  </a:schemeClr>
                </a:solidFill>
              </a:rPr>
              <a:t>SOP’s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65000"/>
                  </a:schemeClr>
                </a:solidFill>
              </a:rPr>
              <a:t>Infra-structuur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286630" y="2706650"/>
            <a:ext cx="188148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Afspraken maken vaccin/spuitjes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4286630" y="4292834"/>
            <a:ext cx="18814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65000"/>
                  </a:schemeClr>
                </a:solidFill>
              </a:rPr>
              <a:t>Bookingstool</a:t>
            </a:r>
            <a:endParaRPr lang="nl-BE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692940" y="4292834"/>
            <a:ext cx="250156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6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179637A-2397-0731-862A-4E8863A211F0}"/>
              </a:ext>
            </a:extLst>
          </p:cNvPr>
          <p:cNvSpPr txBox="1"/>
          <p:nvPr/>
        </p:nvSpPr>
        <p:spPr>
          <a:xfrm>
            <a:off x="1115568" y="4230866"/>
            <a:ext cx="208176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Wanneer spuitjes afhalen/wanneer vaccineren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110996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8" name="Pijl: rechts 77">
            <a:extLst>
              <a:ext uri="{FF2B5EF4-FFF2-40B4-BE49-F238E27FC236}">
                <a16:creationId xmlns:a16="http://schemas.microsoft.com/office/drawing/2014/main" id="{869BF28C-227E-64BE-319F-07D7A20076DF}"/>
              </a:ext>
            </a:extLst>
          </p:cNvPr>
          <p:cNvSpPr/>
          <p:nvPr/>
        </p:nvSpPr>
        <p:spPr>
          <a:xfrm>
            <a:off x="3110995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6399682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07F83"/>
              </a:solidFill>
            </a:endParaRPr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5247105"/>
            <a:ext cx="821929" cy="1325529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197332" y="6028062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807F83"/>
                </a:solidFill>
              </a:rPr>
              <a:t>Vaccinatiemoment </a:t>
            </a:r>
          </a:p>
        </p:txBody>
      </p:sp>
    </p:spTree>
    <p:extLst>
      <p:ext uri="{BB962C8B-B14F-4D97-AF65-F5344CB8AC3E}">
        <p14:creationId xmlns:p14="http://schemas.microsoft.com/office/powerpoint/2010/main" val="786021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B51CA-770F-B447-4420-33475254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Opleiding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08FE3B-F44F-2799-112C-778937A0D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501254"/>
            <a:ext cx="10168128" cy="46709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000" b="1" dirty="0"/>
              <a:t>Vaccineren </a:t>
            </a:r>
          </a:p>
          <a:p>
            <a:r>
              <a:rPr lang="nl-NL" sz="2000" dirty="0">
                <a:solidFill>
                  <a:srgbClr val="807F83"/>
                </a:solidFill>
              </a:rPr>
              <a:t>Kan enkel na opleiding</a:t>
            </a:r>
          </a:p>
          <a:p>
            <a:r>
              <a:rPr lang="nl-NL" sz="2000" dirty="0">
                <a:solidFill>
                  <a:srgbClr val="807F83"/>
                </a:solidFill>
              </a:rPr>
              <a:t>Zorg dat je het certificaat kan tonen</a:t>
            </a:r>
          </a:p>
          <a:p>
            <a:r>
              <a:rPr lang="nl-NL" sz="2000" dirty="0">
                <a:solidFill>
                  <a:srgbClr val="807F83"/>
                </a:solidFill>
              </a:rPr>
              <a:t>Nog een opleiding volgen? IPSA overweegt nog nieuwe opleiding zodra er genoeg kandidaten zijn.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Voorbereiden van vaccins</a:t>
            </a:r>
          </a:p>
          <a:p>
            <a:r>
              <a:rPr lang="nl-NL" sz="2000" dirty="0">
                <a:solidFill>
                  <a:srgbClr val="807F83"/>
                </a:solidFill>
              </a:rPr>
              <a:t>Niet iedereen zal voorbereiden. Apotheek-vaccinatiepunten -&gt; vooruitgeschoven stock -&gt; bereiden voor </a:t>
            </a:r>
            <a:r>
              <a:rPr lang="nl-NL" sz="2000" dirty="0" err="1">
                <a:solidFill>
                  <a:srgbClr val="807F83"/>
                </a:solidFill>
              </a:rPr>
              <a:t>voor</a:t>
            </a:r>
            <a:r>
              <a:rPr lang="nl-NL" sz="2000" dirty="0">
                <a:solidFill>
                  <a:srgbClr val="807F83"/>
                </a:solidFill>
              </a:rPr>
              <a:t> artsen, apothekers, verpleegkundigen</a:t>
            </a:r>
          </a:p>
          <a:p>
            <a:r>
              <a:rPr lang="nl-NL" sz="2000" dirty="0">
                <a:solidFill>
                  <a:srgbClr val="807F83"/>
                </a:solidFill>
              </a:rPr>
              <a:t>Niet meer verdunnen, enkel nog optrekken in ‘zero dead volume spuitjes’</a:t>
            </a:r>
          </a:p>
          <a:p>
            <a:r>
              <a:rPr lang="nl-NL" sz="2000" dirty="0">
                <a:solidFill>
                  <a:srgbClr val="807F83"/>
                </a:solidFill>
              </a:rPr>
              <a:t>Hoe doe je dat? https://www.apb.be/nl/corp/volksgezondheid/Info-Corona/Vaccinatie/Vaccins-en-vaccinatie-in-de-apotheek/Vlaanderen/Pages/default.aspx</a:t>
            </a:r>
          </a:p>
          <a:p>
            <a:pPr marL="0" indent="0">
              <a:buNone/>
            </a:pPr>
            <a:endParaRPr lang="nl-NL" sz="2000" dirty="0"/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12377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6CF6C4-E2CB-6EDE-E87E-D78DEE41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2" r="1266" b="9253"/>
          <a:stretch/>
        </p:blipFill>
        <p:spPr>
          <a:xfrm>
            <a:off x="398762" y="300251"/>
            <a:ext cx="11394475" cy="6093725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D04A4497-1C52-87E6-98ED-0FD1D5940C84}"/>
              </a:ext>
            </a:extLst>
          </p:cNvPr>
          <p:cNvSpPr/>
          <p:nvPr/>
        </p:nvSpPr>
        <p:spPr>
          <a:xfrm rot="5969053">
            <a:off x="5683318" y="3268314"/>
            <a:ext cx="736979" cy="648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079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295CAD-1864-474F-7EA1-E40FA91D5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3" t="10348" r="22227" b="9055"/>
          <a:stretch/>
        </p:blipFill>
        <p:spPr>
          <a:xfrm>
            <a:off x="709684" y="777923"/>
            <a:ext cx="6182435" cy="5527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221C074-F353-8CE4-E553-C46E3F7F5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0" t="35821" r="34765" b="13234"/>
          <a:stretch/>
        </p:blipFill>
        <p:spPr>
          <a:xfrm>
            <a:off x="7983940" y="702859"/>
            <a:ext cx="3268639" cy="34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5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SOP’s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Infra-structuur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286630" y="2706650"/>
            <a:ext cx="1881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Afspraken maken vaccin/spuitjes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4286630" y="4292834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Bookingstool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692940" y="4292834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179637A-2397-0731-862A-4E8863A211F0}"/>
              </a:ext>
            </a:extLst>
          </p:cNvPr>
          <p:cNvSpPr txBox="1"/>
          <p:nvPr/>
        </p:nvSpPr>
        <p:spPr>
          <a:xfrm>
            <a:off x="1115568" y="4230866"/>
            <a:ext cx="2081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Wanneer spuitjes afhalen/wanneer vaccineren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110996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8" name="Pijl: rechts 77">
            <a:extLst>
              <a:ext uri="{FF2B5EF4-FFF2-40B4-BE49-F238E27FC236}">
                <a16:creationId xmlns:a16="http://schemas.microsoft.com/office/drawing/2014/main" id="{869BF28C-227E-64BE-319F-07D7A20076DF}"/>
              </a:ext>
            </a:extLst>
          </p:cNvPr>
          <p:cNvSpPr/>
          <p:nvPr/>
        </p:nvSpPr>
        <p:spPr>
          <a:xfrm>
            <a:off x="3110995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6399682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5247105"/>
            <a:ext cx="821929" cy="1325529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197332" y="6028062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</p:spTree>
    <p:extLst>
      <p:ext uri="{BB962C8B-B14F-4D97-AF65-F5344CB8AC3E}">
        <p14:creationId xmlns:p14="http://schemas.microsoft.com/office/powerpoint/2010/main" val="2995584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6CF6C4-E2CB-6EDE-E87E-D78DEE41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2" r="1266" b="9253"/>
          <a:stretch/>
        </p:blipFill>
        <p:spPr>
          <a:xfrm>
            <a:off x="398762" y="300251"/>
            <a:ext cx="11394475" cy="6093725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D04A4497-1C52-87E6-98ED-0FD1D5940C84}"/>
              </a:ext>
            </a:extLst>
          </p:cNvPr>
          <p:cNvSpPr/>
          <p:nvPr/>
        </p:nvSpPr>
        <p:spPr>
          <a:xfrm rot="5969053">
            <a:off x="3887175" y="4569157"/>
            <a:ext cx="736979" cy="648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25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5AFE983-69EB-2C04-F867-59A57AAF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Herfstcampagne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0416532-372D-C849-DA2F-37E866CFD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Aanbevolen voor de meest kwetsbare mensen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Alle personen boven de 65 jaar  (3 maanden na vorige booster)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Mensen met verzwakte immuniteit</a:t>
            </a:r>
          </a:p>
          <a:p>
            <a:pPr marL="0" indent="0">
              <a:buNone/>
            </a:pPr>
            <a:r>
              <a:rPr lang="nl-BE" dirty="0"/>
              <a:t>Aanbevolen voor wie in de zorg werkt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Eigen bescherming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Bescherming van mensen met wie ze contact hebben</a:t>
            </a:r>
          </a:p>
        </p:txBody>
      </p:sp>
    </p:spTree>
    <p:extLst>
      <p:ext uri="{BB962C8B-B14F-4D97-AF65-F5344CB8AC3E}">
        <p14:creationId xmlns:p14="http://schemas.microsoft.com/office/powerpoint/2010/main" val="2512532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E0F931-7E9D-9617-08BD-CD9FE1719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1" t="15224" r="21962" b="9950"/>
          <a:stretch/>
        </p:blipFill>
        <p:spPr>
          <a:xfrm>
            <a:off x="163771" y="757452"/>
            <a:ext cx="6093727" cy="513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C1BE10-3A34-18EE-533A-B8AAF1D2F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5" t="18309" r="23820" b="8259"/>
          <a:stretch/>
        </p:blipFill>
        <p:spPr>
          <a:xfrm>
            <a:off x="7199193" y="163773"/>
            <a:ext cx="4722125" cy="4537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65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E0F931-7E9D-9617-08BD-CD9FE1719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1" t="15224" r="21962" b="9950"/>
          <a:stretch/>
        </p:blipFill>
        <p:spPr>
          <a:xfrm>
            <a:off x="163771" y="757452"/>
            <a:ext cx="6093727" cy="513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8067993-B3E1-73BB-D5D7-CDA948500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5" t="19005" r="23090" b="7065"/>
          <a:stretch/>
        </p:blipFill>
        <p:spPr>
          <a:xfrm>
            <a:off x="6657450" y="245660"/>
            <a:ext cx="5370779" cy="475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6A514BD-50BD-220D-4372-3C1E8FB68900}"/>
              </a:ext>
            </a:extLst>
          </p:cNvPr>
          <p:cNvSpPr txBox="1"/>
          <p:nvPr/>
        </p:nvSpPr>
        <p:spPr>
          <a:xfrm>
            <a:off x="6625988" y="5268036"/>
            <a:ext cx="5402241" cy="1138773"/>
          </a:xfrm>
          <a:prstGeom prst="rect">
            <a:avLst/>
          </a:prstGeom>
          <a:noFill/>
          <a:ln>
            <a:solidFill>
              <a:srgbClr val="76AE4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7146"/>
                </a:solidFill>
              </a:rPr>
              <a:t>1 apotheker registreert per apotheek.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7146"/>
                </a:solidFill>
              </a:rPr>
              <a:t>Koppel je medewerkers aan de geregistreerde apotheker</a:t>
            </a:r>
          </a:p>
          <a:p>
            <a:r>
              <a:rPr lang="nl-NL" sz="1400" dirty="0">
                <a:solidFill>
                  <a:srgbClr val="007146"/>
                </a:solidFill>
              </a:rPr>
              <a:t>(vraag van het VAZG)</a:t>
            </a:r>
            <a:endParaRPr lang="nl-BE" sz="1400" dirty="0">
              <a:solidFill>
                <a:srgbClr val="007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2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SOP’s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286630" y="2706650"/>
            <a:ext cx="1881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Afspraken maken vaccin/spuitjes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4286630" y="4292834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Bookingstool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692940" y="4292834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179637A-2397-0731-862A-4E8863A211F0}"/>
              </a:ext>
            </a:extLst>
          </p:cNvPr>
          <p:cNvSpPr txBox="1"/>
          <p:nvPr/>
        </p:nvSpPr>
        <p:spPr>
          <a:xfrm>
            <a:off x="1115568" y="4230866"/>
            <a:ext cx="2081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Wanneer spuitjes afhalen/wanneer vaccineren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110996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8" name="Pijl: rechts 77">
            <a:extLst>
              <a:ext uri="{FF2B5EF4-FFF2-40B4-BE49-F238E27FC236}">
                <a16:creationId xmlns:a16="http://schemas.microsoft.com/office/drawing/2014/main" id="{869BF28C-227E-64BE-319F-07D7A20076DF}"/>
              </a:ext>
            </a:extLst>
          </p:cNvPr>
          <p:cNvSpPr/>
          <p:nvPr/>
        </p:nvSpPr>
        <p:spPr>
          <a:xfrm>
            <a:off x="3110995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6399682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5247105"/>
            <a:ext cx="821929" cy="1325529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197332" y="6028062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</p:spTree>
    <p:extLst>
      <p:ext uri="{BB962C8B-B14F-4D97-AF65-F5344CB8AC3E}">
        <p14:creationId xmlns:p14="http://schemas.microsoft.com/office/powerpoint/2010/main" val="2513970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B765E41-7328-658A-2CE9-87737E132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74" t="18806" r="23488" b="16716"/>
          <a:stretch/>
        </p:blipFill>
        <p:spPr>
          <a:xfrm>
            <a:off x="691486" y="1016757"/>
            <a:ext cx="5404514" cy="442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075540-B876-9791-BCAB-AFC33CFBC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0" t="17897" r="35827" b="22063"/>
          <a:stretch/>
        </p:blipFill>
        <p:spPr>
          <a:xfrm>
            <a:off x="6789761" y="18998"/>
            <a:ext cx="4804012" cy="681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5468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286630" y="2706650"/>
            <a:ext cx="1881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Afspraken maken vaccin/spuitjes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4286630" y="4292834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Bookingstool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692940" y="4292834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179637A-2397-0731-862A-4E8863A211F0}"/>
              </a:ext>
            </a:extLst>
          </p:cNvPr>
          <p:cNvSpPr txBox="1"/>
          <p:nvPr/>
        </p:nvSpPr>
        <p:spPr>
          <a:xfrm>
            <a:off x="1115568" y="4230866"/>
            <a:ext cx="2081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Wanneer spuitjes afhalen/wanneer vaccineren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110996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8" name="Pijl: rechts 77">
            <a:extLst>
              <a:ext uri="{FF2B5EF4-FFF2-40B4-BE49-F238E27FC236}">
                <a16:creationId xmlns:a16="http://schemas.microsoft.com/office/drawing/2014/main" id="{869BF28C-227E-64BE-319F-07D7A20076DF}"/>
              </a:ext>
            </a:extLst>
          </p:cNvPr>
          <p:cNvSpPr/>
          <p:nvPr/>
        </p:nvSpPr>
        <p:spPr>
          <a:xfrm>
            <a:off x="3110995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6399682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5247105"/>
            <a:ext cx="821929" cy="1325529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197332" y="6028062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</p:spTree>
    <p:extLst>
      <p:ext uri="{BB962C8B-B14F-4D97-AF65-F5344CB8AC3E}">
        <p14:creationId xmlns:p14="http://schemas.microsoft.com/office/powerpoint/2010/main" val="2084250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6CF6C4-E2CB-6EDE-E87E-D78DEE41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2" r="1266" b="9253"/>
          <a:stretch/>
        </p:blipFill>
        <p:spPr>
          <a:xfrm>
            <a:off x="398762" y="300251"/>
            <a:ext cx="11394475" cy="6093725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D04A4497-1C52-87E6-98ED-0FD1D5940C84}"/>
              </a:ext>
            </a:extLst>
          </p:cNvPr>
          <p:cNvSpPr/>
          <p:nvPr/>
        </p:nvSpPr>
        <p:spPr>
          <a:xfrm rot="5969053">
            <a:off x="5683318" y="3268314"/>
            <a:ext cx="736979" cy="648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D5835AF9-44B2-18D2-6430-34373B8CEF7D}"/>
              </a:ext>
            </a:extLst>
          </p:cNvPr>
          <p:cNvSpPr/>
          <p:nvPr/>
        </p:nvSpPr>
        <p:spPr>
          <a:xfrm rot="5969053">
            <a:off x="7419588" y="3268316"/>
            <a:ext cx="736979" cy="648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829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A22559B-0758-AC85-D446-06D9256DE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5" t="12438" r="24881" b="13234"/>
          <a:stretch/>
        </p:blipFill>
        <p:spPr>
          <a:xfrm>
            <a:off x="498144" y="784746"/>
            <a:ext cx="5465928" cy="509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61D2B10A-39A8-6583-9777-7E3A311862FB}"/>
              </a:ext>
            </a:extLst>
          </p:cNvPr>
          <p:cNvSpPr/>
          <p:nvPr/>
        </p:nvSpPr>
        <p:spPr>
          <a:xfrm>
            <a:off x="5964072" y="1221475"/>
            <a:ext cx="1105468" cy="388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A88C209-F18C-49CE-8727-64934FDC90F6}"/>
              </a:ext>
            </a:extLst>
          </p:cNvPr>
          <p:cNvSpPr txBox="1"/>
          <p:nvPr/>
        </p:nvSpPr>
        <p:spPr>
          <a:xfrm>
            <a:off x="7462156" y="1196536"/>
            <a:ext cx="401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Vanaf p. 18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EA74D7-12A4-7EDC-747F-5E09FE07B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9" t="17811" r="31164" b="5636"/>
          <a:stretch/>
        </p:blipFill>
        <p:spPr>
          <a:xfrm>
            <a:off x="6188528" y="1803859"/>
            <a:ext cx="4016829" cy="525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A07F9E4-3B4D-79E3-A040-7776DB3FE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6" t="19366" r="30582" b="5317"/>
          <a:stretch/>
        </p:blipFill>
        <p:spPr>
          <a:xfrm>
            <a:off x="7179129" y="1692727"/>
            <a:ext cx="4120242" cy="516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5330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B348D-5D83-84E9-354C-9F7CE9C6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vaccineren?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30FBE-7922-0415-A32D-7F632A37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63724"/>
            <a:ext cx="10168128" cy="3694176"/>
          </a:xfrm>
        </p:spPr>
        <p:txBody>
          <a:bodyPr/>
          <a:lstStyle/>
          <a:p>
            <a:r>
              <a:rPr lang="nl-NL" dirty="0"/>
              <a:t>Volwassenen vanaf 18 jaar</a:t>
            </a:r>
          </a:p>
          <a:p>
            <a:r>
              <a:rPr lang="nl-NL" dirty="0"/>
              <a:t>Juridisch geen bezwaar voor &lt; 18jaar, maar: 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Training BSL &lt; 18 jaar?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2</a:t>
            </a:r>
            <a:r>
              <a:rPr lang="nl-NL" baseline="30000" dirty="0">
                <a:solidFill>
                  <a:srgbClr val="807F83"/>
                </a:solidFill>
              </a:rPr>
              <a:t>de</a:t>
            </a:r>
            <a:r>
              <a:rPr lang="nl-NL" dirty="0">
                <a:solidFill>
                  <a:srgbClr val="807F83"/>
                </a:solidFill>
              </a:rPr>
              <a:t> booster wordt niet aan &lt; 18 jaar aangeboden.</a:t>
            </a:r>
          </a:p>
          <a:p>
            <a:r>
              <a:rPr lang="nl-NL" dirty="0"/>
              <a:t>Verzekerden en niet-verzekerden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Voorlopig niet-verzekerden doorverwijzen naar VC</a:t>
            </a:r>
          </a:p>
          <a:p>
            <a:pPr lvl="1"/>
            <a:r>
              <a:rPr lang="nl-NL" dirty="0">
                <a:solidFill>
                  <a:srgbClr val="807F83"/>
                </a:solidFill>
              </a:rPr>
              <a:t>Er wordt gewerkt aan procedure voor niet-verzekerden</a:t>
            </a:r>
            <a:endParaRPr lang="nl-BE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84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B348D-5D83-84E9-354C-9F7CE9C6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 welke vaccins?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30FBE-7922-0415-A32D-7F632A37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878" y="2282981"/>
            <a:ext cx="4858147" cy="3707160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807F83"/>
                </a:solidFill>
              </a:rPr>
              <a:t>(Pfizer RTU ad. BA1)</a:t>
            </a:r>
          </a:p>
          <a:p>
            <a:r>
              <a:rPr lang="nl-NL" dirty="0">
                <a:solidFill>
                  <a:srgbClr val="807F83"/>
                </a:solidFill>
              </a:rPr>
              <a:t>Pfizer RTU ad. BA4.5</a:t>
            </a:r>
          </a:p>
          <a:p>
            <a:r>
              <a:rPr lang="nl-NL" dirty="0">
                <a:solidFill>
                  <a:srgbClr val="807F83"/>
                </a:solidFill>
              </a:rPr>
              <a:t>Pfizer RTU</a:t>
            </a:r>
          </a:p>
          <a:p>
            <a:endParaRPr lang="nl-NL" dirty="0">
              <a:solidFill>
                <a:srgbClr val="807F83"/>
              </a:solidFill>
            </a:endParaRPr>
          </a:p>
          <a:p>
            <a:r>
              <a:rPr lang="nl-NL" dirty="0">
                <a:solidFill>
                  <a:srgbClr val="807F83"/>
                </a:solidFill>
              </a:rPr>
              <a:t>Moderna voorbehouden voor ziekenhuizen, WZC, ….</a:t>
            </a:r>
          </a:p>
          <a:p>
            <a:endParaRPr lang="nl-NL" dirty="0">
              <a:solidFill>
                <a:srgbClr val="807F83"/>
              </a:solidFill>
            </a:endParaRPr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873D2BD4-E25A-7147-B173-85E66B30E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6" t="32464" r="29524" b="30248"/>
          <a:stretch/>
        </p:blipFill>
        <p:spPr>
          <a:xfrm>
            <a:off x="5629988" y="2103876"/>
            <a:ext cx="6462214" cy="32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64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/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/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286630" y="2706650"/>
            <a:ext cx="1881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Afspraken maken vaccin/spuitjes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4286630" y="4292834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Bookingstool</a:t>
            </a:r>
            <a:endParaRPr lang="nl-B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692940" y="4292834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179637A-2397-0731-862A-4E8863A211F0}"/>
              </a:ext>
            </a:extLst>
          </p:cNvPr>
          <p:cNvSpPr txBox="1"/>
          <p:nvPr/>
        </p:nvSpPr>
        <p:spPr>
          <a:xfrm>
            <a:off x="1115568" y="4230866"/>
            <a:ext cx="2081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Wanneer spuitjes afhalen/wanneer vaccineren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110996" y="3117255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8" name="Pijl: rechts 77">
            <a:extLst>
              <a:ext uri="{FF2B5EF4-FFF2-40B4-BE49-F238E27FC236}">
                <a16:creationId xmlns:a16="http://schemas.microsoft.com/office/drawing/2014/main" id="{869BF28C-227E-64BE-319F-07D7A20076DF}"/>
              </a:ext>
            </a:extLst>
          </p:cNvPr>
          <p:cNvSpPr/>
          <p:nvPr/>
        </p:nvSpPr>
        <p:spPr>
          <a:xfrm>
            <a:off x="3110995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6399682" y="4473481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5247105"/>
            <a:ext cx="821929" cy="1325529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197332" y="6028062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</p:spTree>
    <p:extLst>
      <p:ext uri="{BB962C8B-B14F-4D97-AF65-F5344CB8AC3E}">
        <p14:creationId xmlns:p14="http://schemas.microsoft.com/office/powerpoint/2010/main" val="373902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5AFE983-69EB-2C04-F867-59A57AAF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Herfstcampagne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0416532-372D-C849-DA2F-37E866CFD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50470"/>
            <a:ext cx="10168128" cy="369417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BE" sz="5100" dirty="0"/>
              <a:t>Aangeboden voor iedereen 18 jaar en ouder</a:t>
            </a:r>
          </a:p>
          <a:p>
            <a:pPr lvl="1">
              <a:lnSpc>
                <a:spcPct val="130000"/>
              </a:lnSpc>
            </a:pPr>
            <a:r>
              <a:rPr lang="nl-NL" sz="3400" dirty="0">
                <a:solidFill>
                  <a:srgbClr val="807F83"/>
                </a:solidFill>
              </a:rPr>
              <a:t>Huisgenoten van de kwetsbare groepen.</a:t>
            </a:r>
          </a:p>
          <a:p>
            <a:pPr lvl="1">
              <a:lnSpc>
                <a:spcPct val="130000"/>
              </a:lnSpc>
            </a:pPr>
            <a:r>
              <a:rPr lang="nl-NL" sz="3400" dirty="0">
                <a:solidFill>
                  <a:srgbClr val="807F83"/>
                </a:solidFill>
              </a:rPr>
              <a:t>Zwangere vrouwen – het COVID-vaccin kan veilig toegediend worden op elk moment in de zwangerschap</a:t>
            </a:r>
          </a:p>
          <a:p>
            <a:pPr lvl="1">
              <a:lnSpc>
                <a:spcPct val="130000"/>
              </a:lnSpc>
            </a:pPr>
            <a:r>
              <a:rPr lang="nl-NL" sz="3400" dirty="0">
                <a:solidFill>
                  <a:srgbClr val="807F83"/>
                </a:solidFill>
              </a:rPr>
              <a:t>Voor personen tussen 50 en 64 jaar raadt de Hoge Gezondheidsraad de herfstvaccinatie ook aan als zij kampen met obesitas, roken of veel alcohol consumeren.</a:t>
            </a:r>
          </a:p>
          <a:p>
            <a:pPr lvl="1">
              <a:lnSpc>
                <a:spcPct val="130000"/>
              </a:lnSpc>
            </a:pPr>
            <a:r>
              <a:rPr lang="nl-NL" sz="3400" dirty="0">
                <a:solidFill>
                  <a:srgbClr val="807F83"/>
                </a:solidFill>
              </a:rPr>
              <a:t>Voor andere personen kan een booster ook aanbevolen zijn als zij met een gezondheidsprobleem kampen dat hen meer kwetsbaar maakt voor een ernstiger ziekteverloop. Bijvoorbeeld chronische hart- en vaatziekten of longziekte, diabetes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5100" dirty="0"/>
              <a:t>Niet aangeboden &lt; 18 jaar indien geen verhoogd risico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9ABA57F-C73B-FAEC-D383-25C5DEFF1D88}"/>
              </a:ext>
            </a:extLst>
          </p:cNvPr>
          <p:cNvSpPr txBox="1"/>
          <p:nvPr/>
        </p:nvSpPr>
        <p:spPr>
          <a:xfrm>
            <a:off x="1266939" y="6097568"/>
            <a:ext cx="522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0" i="0" dirty="0">
                <a:solidFill>
                  <a:srgbClr val="5E5E5E"/>
                </a:solidFill>
                <a:effectLst/>
                <a:latin typeface="FlandersArtSans-Regular"/>
              </a:rPr>
              <a:t>(zie </a:t>
            </a:r>
            <a:r>
              <a:rPr lang="nl-NL" b="0" i="0" u="none" strike="noStrike" dirty="0" err="1">
                <a:solidFill>
                  <a:srgbClr val="1C7074"/>
                </a:solidFill>
                <a:effectLst/>
                <a:latin typeface="FlandersArtSans-Regular"/>
                <a:hlinkClick r:id="rId2"/>
              </a:rPr>
              <a:t>oplijsting</a:t>
            </a:r>
            <a:r>
              <a:rPr lang="nl-NL" b="0" i="0" u="none" strike="noStrike" dirty="0">
                <a:solidFill>
                  <a:srgbClr val="1C7074"/>
                </a:solidFill>
                <a:effectLst/>
                <a:latin typeface="FlandersArtSans-Regular"/>
                <a:hlinkClick r:id="rId2"/>
              </a:rPr>
              <a:t> van de Hoge Gezondheidsraad</a:t>
            </a:r>
            <a:r>
              <a:rPr lang="nl-NL" b="0" i="0" dirty="0">
                <a:solidFill>
                  <a:srgbClr val="5E5E5E"/>
                </a:solidFill>
                <a:effectLst/>
                <a:latin typeface="FlandersArtSans-Regular"/>
              </a:rPr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1643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6CF6C4-E2CB-6EDE-E87E-D78DEE41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5" t="11542" r="21674" b="9253"/>
          <a:stretch/>
        </p:blipFill>
        <p:spPr>
          <a:xfrm>
            <a:off x="2743201" y="300251"/>
            <a:ext cx="6694714" cy="6093725"/>
          </a:xfrm>
          <a:prstGeom prst="rect">
            <a:avLst/>
          </a:prstGeom>
        </p:spPr>
      </p:pic>
      <p:sp>
        <p:nvSpPr>
          <p:cNvPr id="2" name="Pijl: rechts 1">
            <a:extLst>
              <a:ext uri="{FF2B5EF4-FFF2-40B4-BE49-F238E27FC236}">
                <a16:creationId xmlns:a16="http://schemas.microsoft.com/office/drawing/2014/main" id="{DBB93BE9-AE2F-F036-E2C4-A10891CC7C83}"/>
              </a:ext>
            </a:extLst>
          </p:cNvPr>
          <p:cNvSpPr/>
          <p:nvPr/>
        </p:nvSpPr>
        <p:spPr>
          <a:xfrm rot="13491454">
            <a:off x="6329971" y="5683147"/>
            <a:ext cx="736979" cy="648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9590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0EC7B-C3E2-F95F-DF13-76058609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Vaccinatieservice kenbaar maken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C8324D-BB83-F949-8E5B-B5ACC4F3A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5" t="18010" r="35760" b="21095"/>
          <a:stretch/>
        </p:blipFill>
        <p:spPr>
          <a:xfrm>
            <a:off x="286604" y="1960643"/>
            <a:ext cx="3234519" cy="463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05776A0-A745-48B8-61D2-92C121798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82" t="28490" r="10485" b="4088"/>
          <a:stretch/>
        </p:blipFill>
        <p:spPr>
          <a:xfrm>
            <a:off x="3928281" y="2067666"/>
            <a:ext cx="8263719" cy="462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5270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2EA671-F181-6EDB-925E-7779E89FE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8" t="10747" r="23886" b="9353"/>
          <a:stretch/>
        </p:blipFill>
        <p:spPr>
          <a:xfrm>
            <a:off x="600500" y="839337"/>
            <a:ext cx="5650173" cy="547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56706C7-5D80-9A6A-25F3-299156AFAA2C}"/>
              </a:ext>
            </a:extLst>
          </p:cNvPr>
          <p:cNvSpPr txBox="1"/>
          <p:nvPr/>
        </p:nvSpPr>
        <p:spPr>
          <a:xfrm>
            <a:off x="6858000" y="839337"/>
            <a:ext cx="4733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146"/>
                </a:solidFill>
              </a:rPr>
              <a:t>Je kan eenvoudig aangeven dat je vaccineert tegen Covid-19 via jouw profiel op </a:t>
            </a:r>
            <a:r>
              <a:rPr lang="nl-NL" dirty="0" err="1">
                <a:solidFill>
                  <a:srgbClr val="007146"/>
                </a:solidFill>
              </a:rPr>
              <a:t>MyAPB</a:t>
            </a:r>
            <a:r>
              <a:rPr lang="nl-NL" dirty="0">
                <a:solidFill>
                  <a:srgbClr val="007146"/>
                </a:solidFill>
              </a:rPr>
              <a:t>. </a:t>
            </a:r>
          </a:p>
          <a:p>
            <a:endParaRPr lang="nl-NL" dirty="0">
              <a:solidFill>
                <a:srgbClr val="007146"/>
              </a:solidFill>
            </a:endParaRPr>
          </a:p>
          <a:p>
            <a:r>
              <a:rPr lang="nl-NL" dirty="0">
                <a:solidFill>
                  <a:srgbClr val="007146"/>
                </a:solidFill>
              </a:rPr>
              <a:t>Vul ook het adres in van de afsprakenmodule!</a:t>
            </a:r>
            <a:endParaRPr lang="nl-BE" dirty="0">
              <a:solidFill>
                <a:srgbClr val="00714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209486-491E-1B24-E4B7-F6759D99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2" t="25075" r="24682" b="17422"/>
          <a:stretch/>
        </p:blipFill>
        <p:spPr>
          <a:xfrm>
            <a:off x="6413311" y="2593663"/>
            <a:ext cx="5445457" cy="39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4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172681" y="2706650"/>
            <a:ext cx="19954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Afspraken maken waar vaccins/spuitjes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1115568" y="4359861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Bookingstool</a:t>
            </a:r>
            <a:endParaRPr lang="nl-BE" b="1" dirty="0">
              <a:solidFill>
                <a:srgbClr val="007146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307689" y="3917837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090120" y="311271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2997048" y="4337410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4473481"/>
            <a:ext cx="821929" cy="1696345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090119" y="5671470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3294779A-82DE-B91F-E5D6-93C29B91696E}"/>
              </a:ext>
            </a:extLst>
          </p:cNvPr>
          <p:cNvSpPr/>
          <p:nvPr/>
        </p:nvSpPr>
        <p:spPr>
          <a:xfrm rot="10800000">
            <a:off x="8285176" y="5872208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B8CE7C-1F54-0204-83E4-DF6F357B0495}"/>
              </a:ext>
            </a:extLst>
          </p:cNvPr>
          <p:cNvSpPr txBox="1"/>
          <p:nvPr/>
        </p:nvSpPr>
        <p:spPr>
          <a:xfrm>
            <a:off x="4172681" y="4288815"/>
            <a:ext cx="16920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Sensibiliseer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6B14C2FC-E2F0-9511-990B-BE80F693C03B}"/>
              </a:ext>
            </a:extLst>
          </p:cNvPr>
          <p:cNvSpPr/>
          <p:nvPr/>
        </p:nvSpPr>
        <p:spPr>
          <a:xfrm>
            <a:off x="6039370" y="4351312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847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C3262-D90D-A6D9-A675-4AE874EC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vaccinatie plannen?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1E313-9840-63B1-3429-FB319EF8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807F83"/>
                </a:solidFill>
              </a:rPr>
              <a:t>Geen opportunistische vaccinatie</a:t>
            </a:r>
          </a:p>
          <a:p>
            <a:r>
              <a:rPr lang="nl-BE" dirty="0">
                <a:solidFill>
                  <a:srgbClr val="807F83"/>
                </a:solidFill>
              </a:rPr>
              <a:t>Opgetrokken spuitjes blijven slechts 6u na optrekken bruikbaar</a:t>
            </a:r>
          </a:p>
          <a:p>
            <a:r>
              <a:rPr lang="nl-BE" dirty="0">
                <a:solidFill>
                  <a:srgbClr val="807F83"/>
                </a:solidFill>
              </a:rPr>
              <a:t>Na vaccinatie wachttijd (15 min) respecteren</a:t>
            </a:r>
          </a:p>
          <a:p>
            <a:r>
              <a:rPr lang="nl-BE" dirty="0">
                <a:solidFill>
                  <a:srgbClr val="807F83"/>
                </a:solidFill>
              </a:rPr>
              <a:t>Bestel op tijd! </a:t>
            </a:r>
          </a:p>
          <a:p>
            <a:r>
              <a:rPr lang="nl-BE" dirty="0">
                <a:solidFill>
                  <a:srgbClr val="807F83"/>
                </a:solidFill>
              </a:rPr>
              <a:t>Zo weinig mogelijk doses laten verloren gaan</a:t>
            </a:r>
          </a:p>
        </p:txBody>
      </p:sp>
    </p:spTree>
    <p:extLst>
      <p:ext uri="{BB962C8B-B14F-4D97-AF65-F5344CB8AC3E}">
        <p14:creationId xmlns:p14="http://schemas.microsoft.com/office/powerpoint/2010/main" val="1446817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172681" y="2706650"/>
            <a:ext cx="19954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Afspraken maken waar vaccins/spuitjes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1115568" y="4359861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Bookingstool</a:t>
            </a:r>
            <a:endParaRPr lang="nl-BE" b="1" dirty="0">
              <a:solidFill>
                <a:srgbClr val="007146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307689" y="3917837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>
                    <a:lumMod val="75000"/>
                  </a:schemeClr>
                </a:solidFill>
              </a:rPr>
              <a:t>Vaccinatieslots</a:t>
            </a:r>
            <a:r>
              <a:rPr lang="nl-BE" b="1" dirty="0">
                <a:solidFill>
                  <a:schemeClr val="bg1">
                    <a:lumMod val="75000"/>
                  </a:schemeClr>
                </a:solidFill>
              </a:rPr>
              <a:t> openzetten voor patiënten/huisartsen/verpleegkundigen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090120" y="311271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2997048" y="4337410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4473481"/>
            <a:ext cx="821929" cy="1696345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3090119" y="5671470"/>
            <a:ext cx="473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>
                    <a:lumMod val="75000"/>
                  </a:schemeClr>
                </a:solidFill>
              </a:rPr>
              <a:t>Vaccinatiemoment 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3294779A-82DE-B91F-E5D6-93C29B91696E}"/>
              </a:ext>
            </a:extLst>
          </p:cNvPr>
          <p:cNvSpPr/>
          <p:nvPr/>
        </p:nvSpPr>
        <p:spPr>
          <a:xfrm rot="10800000">
            <a:off x="8285176" y="5872208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B8CE7C-1F54-0204-83E4-DF6F357B0495}"/>
              </a:ext>
            </a:extLst>
          </p:cNvPr>
          <p:cNvSpPr txBox="1"/>
          <p:nvPr/>
        </p:nvSpPr>
        <p:spPr>
          <a:xfrm>
            <a:off x="4172681" y="4288815"/>
            <a:ext cx="1692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Sensibiliseer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6B14C2FC-E2F0-9511-990B-BE80F693C03B}"/>
              </a:ext>
            </a:extLst>
          </p:cNvPr>
          <p:cNvSpPr/>
          <p:nvPr/>
        </p:nvSpPr>
        <p:spPr>
          <a:xfrm>
            <a:off x="6039370" y="4351312"/>
            <a:ext cx="1061686" cy="27214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0421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02CB9-54C9-9449-9176-7E0FA8E4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we bewezen?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078058-9C22-BF42-A22F-0B45AD2CC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De apotheker heeft een gigantisch belangrijke ondersteunende rol te spelen in populatiemanagement door het sensibiliseren van de doelgroepen: 4,9 </a:t>
            </a: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mio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pop-ups; 9,145 </a:t>
            </a: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mio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burgers gevaccineerd. 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Hij doet dat volledig geïntegreerd met de multidisciplinaire aanpak. </a:t>
            </a:r>
          </a:p>
          <a:p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41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DC34D-0B36-4C10-98EC-402681D1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7568494" cy="1179576"/>
          </a:xfrm>
        </p:spPr>
        <p:txBody>
          <a:bodyPr/>
          <a:lstStyle/>
          <a:p>
            <a:r>
              <a:rPr lang="nl-BE" dirty="0">
                <a:solidFill>
                  <a:srgbClr val="008080"/>
                </a:solidFill>
              </a:rPr>
              <a:t>Identificeer patiënten met pop-up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B7CC54F5-C520-4FC8-8D01-8D732E028B45}"/>
              </a:ext>
            </a:extLst>
          </p:cNvPr>
          <p:cNvSpPr/>
          <p:nvPr/>
        </p:nvSpPr>
        <p:spPr>
          <a:xfrm>
            <a:off x="2221706" y="2771789"/>
            <a:ext cx="881831" cy="435768"/>
          </a:xfrm>
          <a:prstGeom prst="rightArrow">
            <a:avLst/>
          </a:prstGeom>
          <a:solidFill>
            <a:schemeClr val="accent2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A489C7ED-F4DA-4FE2-AD02-179615D148D8}"/>
              </a:ext>
            </a:extLst>
          </p:cNvPr>
          <p:cNvSpPr/>
          <p:nvPr/>
        </p:nvSpPr>
        <p:spPr>
          <a:xfrm>
            <a:off x="5601419" y="2771789"/>
            <a:ext cx="881831" cy="435768"/>
          </a:xfrm>
          <a:prstGeom prst="rightArrow">
            <a:avLst/>
          </a:prstGeom>
          <a:solidFill>
            <a:schemeClr val="accent2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C41E9BE4-301D-42F7-87F8-71BA411BC02C}"/>
              </a:ext>
            </a:extLst>
          </p:cNvPr>
          <p:cNvGrpSpPr/>
          <p:nvPr/>
        </p:nvGrpSpPr>
        <p:grpSpPr>
          <a:xfrm>
            <a:off x="1066800" y="2478895"/>
            <a:ext cx="914400" cy="914400"/>
            <a:chOff x="1066800" y="1035844"/>
            <a:chExt cx="914400" cy="914400"/>
          </a:xfrm>
        </p:grpSpPr>
        <p:pic>
          <p:nvPicPr>
            <p:cNvPr id="11" name="Graphic 10" descr="Man met effen opvulling">
              <a:extLst>
                <a:ext uri="{FF2B5EF4-FFF2-40B4-BE49-F238E27FC236}">
                  <a16:creationId xmlns:a16="http://schemas.microsoft.com/office/drawing/2014/main" id="{1DCD52B0-C859-46E4-9ACF-01E074989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6800" y="1035844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Hart met effen opvulling">
              <a:extLst>
                <a:ext uri="{FF2B5EF4-FFF2-40B4-BE49-F238E27FC236}">
                  <a16:creationId xmlns:a16="http://schemas.microsoft.com/office/drawing/2014/main" id="{2B8A2D35-78D5-46F2-B1F2-F41EE96E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57908" y="1239525"/>
              <a:ext cx="332183" cy="332183"/>
            </a:xfrm>
            <a:prstGeom prst="rect">
              <a:avLst/>
            </a:prstGeom>
          </p:spPr>
        </p:pic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91AA3B13-BFF0-4FAD-8439-33828B8B1536}"/>
              </a:ext>
            </a:extLst>
          </p:cNvPr>
          <p:cNvSpPr txBox="1"/>
          <p:nvPr/>
        </p:nvSpPr>
        <p:spPr>
          <a:xfrm>
            <a:off x="6777036" y="1641209"/>
            <a:ext cx="39076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Realtime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 uit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codes database via pop-up: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 over uitnodiging tot vaccinatie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vaccintiehistoriek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6FE1BD9-EDB3-45FD-A722-47BAB63667A4}"/>
              </a:ext>
            </a:extLst>
          </p:cNvPr>
          <p:cNvSpPr txBox="1"/>
          <p:nvPr/>
        </p:nvSpPr>
        <p:spPr>
          <a:xfrm>
            <a:off x="6777035" y="4866328"/>
            <a:ext cx="3467795" cy="36933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Sensibilisatie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A4603EA-4E9C-4D86-8717-6EDD716B71ED}"/>
              </a:ext>
            </a:extLst>
          </p:cNvPr>
          <p:cNvSpPr/>
          <p:nvPr/>
        </p:nvSpPr>
        <p:spPr>
          <a:xfrm>
            <a:off x="6777035" y="2119589"/>
            <a:ext cx="3467795" cy="1526711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6F655750-D13A-4184-977A-8E6D672DFEEE}"/>
              </a:ext>
            </a:extLst>
          </p:cNvPr>
          <p:cNvGrpSpPr/>
          <p:nvPr/>
        </p:nvGrpSpPr>
        <p:grpSpPr>
          <a:xfrm>
            <a:off x="3236118" y="1685938"/>
            <a:ext cx="2286000" cy="2021681"/>
            <a:chOff x="3236118" y="1685938"/>
            <a:chExt cx="2286000" cy="2021681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95B8E80-D9E9-4352-AF40-A7D2219E0FC3}"/>
                </a:ext>
              </a:extLst>
            </p:cNvPr>
            <p:cNvCxnSpPr>
              <a:stCxn id="24" idx="0"/>
              <a:endCxn id="24" idx="2"/>
            </p:cNvCxnSpPr>
            <p:nvPr/>
          </p:nvCxnSpPr>
          <p:spPr>
            <a:xfrm>
              <a:off x="4412081" y="2674534"/>
              <a:ext cx="0" cy="8809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E67536-DB58-4688-85C7-E97B56374F39}"/>
                </a:ext>
              </a:extLst>
            </p:cNvPr>
            <p:cNvGrpSpPr/>
            <p:nvPr/>
          </p:nvGrpSpPr>
          <p:grpSpPr>
            <a:xfrm>
              <a:off x="3236118" y="1685938"/>
              <a:ext cx="2286000" cy="2021681"/>
              <a:chOff x="4909209" y="1766241"/>
              <a:chExt cx="2369513" cy="2124077"/>
            </a:xfrm>
          </p:grpSpPr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09BEF46B-CEB7-4759-BDD2-64989CBDE2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361" t="15942" r="18843" b="18759"/>
              <a:stretch/>
            </p:blipFill>
            <p:spPr>
              <a:xfrm>
                <a:off x="4909209" y="1766241"/>
                <a:ext cx="2369513" cy="2124077"/>
              </a:xfrm>
              <a:prstGeom prst="rect">
                <a:avLst/>
              </a:prstGeom>
            </p:spPr>
          </p:pic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8A76155D-13FA-464D-83B6-5F606E48ED5B}"/>
                  </a:ext>
                </a:extLst>
              </p:cNvPr>
              <p:cNvSpPr/>
              <p:nvPr/>
            </p:nvSpPr>
            <p:spPr>
              <a:xfrm>
                <a:off x="5329324" y="2810518"/>
                <a:ext cx="314149" cy="80781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7CE0B736-D039-45E0-A742-FACCAAD81091}"/>
                  </a:ext>
                </a:extLst>
              </p:cNvPr>
              <p:cNvSpPr/>
              <p:nvPr/>
            </p:nvSpPr>
            <p:spPr>
              <a:xfrm>
                <a:off x="6599019" y="2356123"/>
                <a:ext cx="542278" cy="146977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39CA6208-E19D-4D59-9740-1C9EE1F608F6}"/>
                  </a:ext>
                </a:extLst>
              </p:cNvPr>
              <p:cNvSpPr/>
              <p:nvPr/>
            </p:nvSpPr>
            <p:spPr>
              <a:xfrm>
                <a:off x="5779978" y="2804908"/>
                <a:ext cx="696308" cy="92562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Graphic 24" descr="Pleister met effen opvulling">
                <a:extLst>
                  <a:ext uri="{FF2B5EF4-FFF2-40B4-BE49-F238E27FC236}">
                    <a16:creationId xmlns:a16="http://schemas.microsoft.com/office/drawing/2014/main" id="{957D804B-7356-45FD-B202-51C5E1BBE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18552" y="2804908"/>
                <a:ext cx="338693" cy="338693"/>
              </a:xfrm>
              <a:prstGeom prst="rect">
                <a:avLst/>
              </a:prstGeom>
            </p:spPr>
          </p:pic>
          <p:pic>
            <p:nvPicPr>
              <p:cNvPr id="26" name="Graphic 25" descr="Medicijnen silhouet">
                <a:extLst>
                  <a:ext uri="{FF2B5EF4-FFF2-40B4-BE49-F238E27FC236}">
                    <a16:creationId xmlns:a16="http://schemas.microsoft.com/office/drawing/2014/main" id="{9B0E03F9-642A-419C-8F0C-02118B819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5249506" y="3173753"/>
                <a:ext cx="410919" cy="410919"/>
              </a:xfrm>
              <a:prstGeom prst="rect">
                <a:avLst/>
              </a:prstGeom>
            </p:spPr>
          </p:pic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10000C3-CC05-4547-832E-6C01B8C87079}"/>
                  </a:ext>
                </a:extLst>
              </p:cNvPr>
              <p:cNvSpPr/>
              <p:nvPr/>
            </p:nvSpPr>
            <p:spPr>
              <a:xfrm>
                <a:off x="5779978" y="2239174"/>
                <a:ext cx="696308" cy="487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Plusteken 27">
                <a:extLst>
                  <a:ext uri="{FF2B5EF4-FFF2-40B4-BE49-F238E27FC236}">
                    <a16:creationId xmlns:a16="http://schemas.microsoft.com/office/drawing/2014/main" id="{FC558EFD-80F1-415E-A2E9-1516F402F4AC}"/>
                  </a:ext>
                </a:extLst>
              </p:cNvPr>
              <p:cNvSpPr/>
              <p:nvPr/>
            </p:nvSpPr>
            <p:spPr>
              <a:xfrm>
                <a:off x="5910262" y="2282770"/>
                <a:ext cx="371475" cy="321913"/>
              </a:xfrm>
              <a:prstGeom prst="mathPlus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BCE1AF23-B403-4D26-9904-BD12C4F199EE}"/>
                </a:ext>
              </a:extLst>
            </p:cNvPr>
            <p:cNvCxnSpPr>
              <a:stCxn id="24" idx="0"/>
              <a:endCxn id="24" idx="2"/>
            </p:cNvCxnSpPr>
            <p:nvPr/>
          </p:nvCxnSpPr>
          <p:spPr>
            <a:xfrm>
              <a:off x="4412081" y="2674534"/>
              <a:ext cx="0" cy="880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ijl: rechts 28">
            <a:extLst>
              <a:ext uri="{FF2B5EF4-FFF2-40B4-BE49-F238E27FC236}">
                <a16:creationId xmlns:a16="http://schemas.microsoft.com/office/drawing/2014/main" id="{26299F9F-8154-4153-AF8C-F89834D97D62}"/>
              </a:ext>
            </a:extLst>
          </p:cNvPr>
          <p:cNvSpPr/>
          <p:nvPr/>
        </p:nvSpPr>
        <p:spPr>
          <a:xfrm rot="5400000">
            <a:off x="8379846" y="4008051"/>
            <a:ext cx="881831" cy="435768"/>
          </a:xfrm>
          <a:prstGeom prst="rightArrow">
            <a:avLst/>
          </a:prstGeom>
          <a:solidFill>
            <a:schemeClr val="accent2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83ADE52-8CDC-4BD7-A215-8D63F1CB3C14}"/>
              </a:ext>
            </a:extLst>
          </p:cNvPr>
          <p:cNvSpPr txBox="1"/>
          <p:nvPr/>
        </p:nvSpPr>
        <p:spPr>
          <a:xfrm>
            <a:off x="5986128" y="3898443"/>
            <a:ext cx="2344096" cy="461665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Actie apotheker!!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Pijl: rechts 30">
            <a:extLst>
              <a:ext uri="{FF2B5EF4-FFF2-40B4-BE49-F238E27FC236}">
                <a16:creationId xmlns:a16="http://schemas.microsoft.com/office/drawing/2014/main" id="{ED0CBE05-8D0C-48BC-8C8E-CC914DEA6818}"/>
              </a:ext>
            </a:extLst>
          </p:cNvPr>
          <p:cNvSpPr/>
          <p:nvPr/>
        </p:nvSpPr>
        <p:spPr>
          <a:xfrm rot="10800000">
            <a:off x="5298818" y="4797599"/>
            <a:ext cx="1002855" cy="461665"/>
          </a:xfrm>
          <a:prstGeom prst="rightArrow">
            <a:avLst/>
          </a:prstGeom>
          <a:solidFill>
            <a:schemeClr val="accent2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5BA4759-41DD-4226-97A0-B83936FD1200}"/>
              </a:ext>
            </a:extLst>
          </p:cNvPr>
          <p:cNvSpPr txBox="1"/>
          <p:nvPr/>
        </p:nvSpPr>
        <p:spPr>
          <a:xfrm>
            <a:off x="2560470" y="4589329"/>
            <a:ext cx="2161911" cy="92333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Afhandeling: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Afgehandeld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E778869-3E58-CF0D-D36E-499C598996B0}"/>
              </a:ext>
            </a:extLst>
          </p:cNvPr>
          <p:cNvSpPr txBox="1"/>
          <p:nvPr/>
        </p:nvSpPr>
        <p:spPr>
          <a:xfrm>
            <a:off x="1066800" y="5984666"/>
            <a:ext cx="99224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Pop-up verschijnt 3 weken na uitnodiging. Patiënten die afspraak gemaakt hebben of gevaccineerd zijn = geen pop-up</a:t>
            </a:r>
          </a:p>
        </p:txBody>
      </p:sp>
    </p:spTree>
    <p:extLst>
      <p:ext uri="{BB962C8B-B14F-4D97-AF65-F5344CB8AC3E}">
        <p14:creationId xmlns:p14="http://schemas.microsoft.com/office/powerpoint/2010/main" val="7549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54"/>
    </mc:Choice>
    <mc:Fallback xmlns="">
      <p:transition spd="slow" advTm="111154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vaccineren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115568" y="1688652"/>
            <a:ext cx="1338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Opleiding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7691402" y="2930161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98CB5D6-4930-1DFA-D993-243A8A601F23}"/>
              </a:ext>
            </a:extLst>
          </p:cNvPr>
          <p:cNvSpPr txBox="1"/>
          <p:nvPr/>
        </p:nvSpPr>
        <p:spPr>
          <a:xfrm>
            <a:off x="4286630" y="1464423"/>
            <a:ext cx="15741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Aanmelding op Vaccinnet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7692940" y="1403544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4172681" y="2706650"/>
            <a:ext cx="19954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Afspraken maken waar vaccins/spuitjes bestellen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8AA87BD6-4CE2-83EC-7651-DF4FB7BB3ECB}"/>
              </a:ext>
            </a:extLst>
          </p:cNvPr>
          <p:cNvSpPr txBox="1"/>
          <p:nvPr/>
        </p:nvSpPr>
        <p:spPr>
          <a:xfrm>
            <a:off x="1115568" y="2706650"/>
            <a:ext cx="1881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Activeren filter vaccinatie op Apotheek.be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1115568" y="4359861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Bookingstool</a:t>
            </a:r>
            <a:endParaRPr lang="nl-BE" b="1" dirty="0">
              <a:solidFill>
                <a:srgbClr val="007146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7307689" y="3917837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Vaccinatieslots</a:t>
            </a:r>
            <a:r>
              <a:rPr lang="nl-BE" b="1" dirty="0">
                <a:solidFill>
                  <a:srgbClr val="007146"/>
                </a:solidFill>
              </a:rPr>
              <a:t> openzetten voor patiënten/huisartsen/verpleegkundigen</a:t>
            </a:r>
          </a:p>
        </p:txBody>
      </p:sp>
      <p:sp>
        <p:nvSpPr>
          <p:cNvPr id="71" name="Pijl: rechts 70">
            <a:extLst>
              <a:ext uri="{FF2B5EF4-FFF2-40B4-BE49-F238E27FC236}">
                <a16:creationId xmlns:a16="http://schemas.microsoft.com/office/drawing/2014/main" id="{02D3665A-D4ED-79CB-6855-F3061EAFFE76}"/>
              </a:ext>
            </a:extLst>
          </p:cNvPr>
          <p:cNvSpPr/>
          <p:nvPr/>
        </p:nvSpPr>
        <p:spPr>
          <a:xfrm>
            <a:off x="2839693" y="1778653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246003" y="180108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451911" y="2029312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4" name="Pijl: rechts 73">
            <a:extLst>
              <a:ext uri="{FF2B5EF4-FFF2-40B4-BE49-F238E27FC236}">
                <a16:creationId xmlns:a16="http://schemas.microsoft.com/office/drawing/2014/main" id="{683C0F0C-EF90-9E89-AD02-C094921C501E}"/>
              </a:ext>
            </a:extLst>
          </p:cNvPr>
          <p:cNvSpPr/>
          <p:nvPr/>
        </p:nvSpPr>
        <p:spPr>
          <a:xfrm rot="10800000">
            <a:off x="6246003" y="3117255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3090120" y="311271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207471" y="3389397"/>
            <a:ext cx="726897" cy="1342159"/>
          </a:xfrm>
          <a:prstGeom prst="curved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9" name="Pijl: rechts 78">
            <a:extLst>
              <a:ext uri="{FF2B5EF4-FFF2-40B4-BE49-F238E27FC236}">
                <a16:creationId xmlns:a16="http://schemas.microsoft.com/office/drawing/2014/main" id="{506A7CAE-C3C9-9FE8-A4B5-7CCD2F5620C3}"/>
              </a:ext>
            </a:extLst>
          </p:cNvPr>
          <p:cNvSpPr/>
          <p:nvPr/>
        </p:nvSpPr>
        <p:spPr>
          <a:xfrm>
            <a:off x="2997048" y="4337410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Pijl: gekromd links 79">
            <a:extLst>
              <a:ext uri="{FF2B5EF4-FFF2-40B4-BE49-F238E27FC236}">
                <a16:creationId xmlns:a16="http://schemas.microsoft.com/office/drawing/2014/main" id="{0255F45D-8541-742D-3516-C1EC9919392D}"/>
              </a:ext>
            </a:extLst>
          </p:cNvPr>
          <p:cNvSpPr/>
          <p:nvPr/>
        </p:nvSpPr>
        <p:spPr>
          <a:xfrm>
            <a:off x="10101776" y="4473481"/>
            <a:ext cx="821929" cy="1696345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2F557D53-79F6-FA61-E3AF-A90CAE5F5FC7}"/>
              </a:ext>
            </a:extLst>
          </p:cNvPr>
          <p:cNvSpPr txBox="1"/>
          <p:nvPr/>
        </p:nvSpPr>
        <p:spPr>
          <a:xfrm>
            <a:off x="2652279" y="5632431"/>
            <a:ext cx="473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146"/>
                </a:solidFill>
              </a:rPr>
              <a:t>Vaccinatiemoment 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3294779A-82DE-B91F-E5D6-93C29B91696E}"/>
              </a:ext>
            </a:extLst>
          </p:cNvPr>
          <p:cNvSpPr/>
          <p:nvPr/>
        </p:nvSpPr>
        <p:spPr>
          <a:xfrm rot="10800000">
            <a:off x="7416776" y="5772184"/>
            <a:ext cx="1061686" cy="422506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B8CE7C-1F54-0204-83E4-DF6F357B0495}"/>
              </a:ext>
            </a:extLst>
          </p:cNvPr>
          <p:cNvSpPr txBox="1"/>
          <p:nvPr/>
        </p:nvSpPr>
        <p:spPr>
          <a:xfrm>
            <a:off x="4172681" y="4288815"/>
            <a:ext cx="1692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Sensibiliseer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6B14C2FC-E2F0-9511-990B-BE80F693C03B}"/>
              </a:ext>
            </a:extLst>
          </p:cNvPr>
          <p:cNvSpPr/>
          <p:nvPr/>
        </p:nvSpPr>
        <p:spPr>
          <a:xfrm>
            <a:off x="6039370" y="435131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1CEC4D8B-A95F-D308-E920-C6A4448E7CD3}"/>
              </a:ext>
            </a:extLst>
          </p:cNvPr>
          <p:cNvSpPr/>
          <p:nvPr/>
        </p:nvSpPr>
        <p:spPr>
          <a:xfrm rot="10800000">
            <a:off x="8734680" y="5772185"/>
            <a:ext cx="1061686" cy="422506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7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62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A109D-CFED-29BF-5A85-AEC56A9D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Vaccinatiemoment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83B53B-9848-45E9-73FF-C50265894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6621242" cy="3493828"/>
          </a:xfrm>
        </p:spPr>
        <p:txBody>
          <a:bodyPr>
            <a:normAutofit fontScale="92500" lnSpcReduction="10000"/>
          </a:bodyPr>
          <a:lstStyle/>
          <a:p>
            <a:r>
              <a:rPr lang="nl-BE" dirty="0">
                <a:solidFill>
                  <a:srgbClr val="807F83"/>
                </a:solidFill>
              </a:rPr>
              <a:t>Spuitje bewaren bij </a:t>
            </a:r>
            <a:r>
              <a:rPr lang="nl-BE" dirty="0" err="1">
                <a:solidFill>
                  <a:srgbClr val="807F83"/>
                </a:solidFill>
              </a:rPr>
              <a:t>kamer-temperatuur</a:t>
            </a:r>
            <a:endParaRPr lang="nl-BE" dirty="0">
              <a:solidFill>
                <a:srgbClr val="807F83"/>
              </a:solidFill>
            </a:endParaRPr>
          </a:p>
          <a:p>
            <a:r>
              <a:rPr lang="nl-BE" dirty="0">
                <a:solidFill>
                  <a:srgbClr val="807F83"/>
                </a:solidFill>
              </a:rPr>
              <a:t>Niet langer dan 6u na optrekken gebruiken</a:t>
            </a:r>
          </a:p>
          <a:p>
            <a:r>
              <a:rPr lang="nl-BE" dirty="0">
                <a:solidFill>
                  <a:srgbClr val="807F83"/>
                </a:solidFill>
              </a:rPr>
              <a:t>Schokvrij transport</a:t>
            </a:r>
          </a:p>
          <a:p>
            <a:r>
              <a:rPr lang="nl-BE" dirty="0">
                <a:solidFill>
                  <a:srgbClr val="807F83"/>
                </a:solidFill>
              </a:rPr>
              <a:t>Bezorg namen en rijksregisternummer aan vaccinatiepunt</a:t>
            </a:r>
          </a:p>
          <a:p>
            <a:r>
              <a:rPr lang="nl-BE" dirty="0">
                <a:solidFill>
                  <a:srgbClr val="807F83"/>
                </a:solidFill>
              </a:rPr>
              <a:t>Plan een sessie</a:t>
            </a:r>
          </a:p>
          <a:p>
            <a:endParaRPr lang="nl-BE" dirty="0">
              <a:solidFill>
                <a:srgbClr val="807F8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39DE4F-DA22-711E-529A-208AD0572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0" t="35821" r="34765" b="13234"/>
          <a:stretch/>
        </p:blipFill>
        <p:spPr>
          <a:xfrm>
            <a:off x="8541503" y="2394773"/>
            <a:ext cx="3268639" cy="34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D7992-D184-78B6-3BCC-99A4179E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Herfstcampagne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ADF046-5DED-898A-805E-18F32359B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September en oktober: </a:t>
            </a:r>
            <a:r>
              <a:rPr lang="nl-BE" dirty="0" err="1">
                <a:solidFill>
                  <a:srgbClr val="807F83"/>
                </a:solidFill>
              </a:rPr>
              <a:t>vaccinatiecentra</a:t>
            </a:r>
            <a:endParaRPr lang="nl-BE" dirty="0">
              <a:solidFill>
                <a:srgbClr val="807F83"/>
              </a:solidFill>
            </a:endParaRPr>
          </a:p>
          <a:p>
            <a:r>
              <a:rPr lang="nl-BE" dirty="0"/>
              <a:t>Vanaf november: </a:t>
            </a:r>
            <a:r>
              <a:rPr lang="nl-BE" dirty="0">
                <a:solidFill>
                  <a:srgbClr val="807F83"/>
                </a:solidFill>
              </a:rPr>
              <a:t>eerstelijnspraktijken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Huisartsen, eventueel bijgestaan door verpleegkundigen</a:t>
            </a:r>
          </a:p>
          <a:p>
            <a:pPr lvl="1"/>
            <a:r>
              <a:rPr lang="nl-BE" dirty="0">
                <a:solidFill>
                  <a:srgbClr val="807F83"/>
                </a:solidFill>
              </a:rPr>
              <a:t>Apothekers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1266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B03EF-95ED-4B46-BEF7-4A4FB6B0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Sofia Pro Soft Medium" panose="020B0000000000000000" pitchFamily="34" charset="0"/>
              </a:rPr>
              <a:t>Stappenplan voorbereiden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74522A3-19FE-11B6-636C-139105CDD473}"/>
              </a:ext>
            </a:extLst>
          </p:cNvPr>
          <p:cNvSpPr txBox="1"/>
          <p:nvPr/>
        </p:nvSpPr>
        <p:spPr>
          <a:xfrm>
            <a:off x="1038763" y="1597260"/>
            <a:ext cx="2785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Neem contact op met </a:t>
            </a:r>
            <a:r>
              <a:rPr lang="nl-BE" b="1" dirty="0" err="1">
                <a:solidFill>
                  <a:srgbClr val="007146"/>
                </a:solidFill>
              </a:rPr>
              <a:t>hisartsen</a:t>
            </a:r>
            <a:r>
              <a:rPr lang="nl-BE" b="1" dirty="0">
                <a:solidFill>
                  <a:srgbClr val="007146"/>
                </a:solidFill>
              </a:rPr>
              <a:t> en apothekers in de buurt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B272AD4E-E52F-4428-D06F-E9400E643160}"/>
              </a:ext>
            </a:extLst>
          </p:cNvPr>
          <p:cNvSpPr txBox="1"/>
          <p:nvPr/>
        </p:nvSpPr>
        <p:spPr>
          <a:xfrm>
            <a:off x="8268191" y="1794286"/>
            <a:ext cx="1574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SOP’s</a:t>
            </a:r>
            <a:r>
              <a:rPr lang="nl-BE" b="1" dirty="0">
                <a:solidFill>
                  <a:srgbClr val="007146"/>
                </a:solidFill>
              </a:rPr>
              <a:t> doornemen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DFC9D350-F707-8A71-1A10-B9D60E319A9A}"/>
              </a:ext>
            </a:extLst>
          </p:cNvPr>
          <p:cNvSpPr txBox="1"/>
          <p:nvPr/>
        </p:nvSpPr>
        <p:spPr>
          <a:xfrm>
            <a:off x="5175646" y="1583358"/>
            <a:ext cx="1574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Infra-structuur</a:t>
            </a:r>
            <a:r>
              <a:rPr lang="nl-BE" b="1" dirty="0">
                <a:solidFill>
                  <a:srgbClr val="007146"/>
                </a:solidFill>
              </a:rPr>
              <a:t> &amp; personeel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F708C64-A515-92D5-ED23-303A929A295C}"/>
              </a:ext>
            </a:extLst>
          </p:cNvPr>
          <p:cNvSpPr txBox="1"/>
          <p:nvPr/>
        </p:nvSpPr>
        <p:spPr>
          <a:xfrm>
            <a:off x="6749767" y="2940840"/>
            <a:ext cx="25015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Afspraken maken met VC: vaccins en spuiten bestellen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752B7F-0429-AE71-7AF8-2BFDC4519D74}"/>
              </a:ext>
            </a:extLst>
          </p:cNvPr>
          <p:cNvSpPr txBox="1"/>
          <p:nvPr/>
        </p:nvSpPr>
        <p:spPr>
          <a:xfrm>
            <a:off x="2652279" y="3160235"/>
            <a:ext cx="1881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146"/>
                </a:solidFill>
              </a:rPr>
              <a:t>Bookingstool</a:t>
            </a:r>
            <a:endParaRPr lang="nl-BE" b="1" dirty="0">
              <a:solidFill>
                <a:srgbClr val="007146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40CFDEB-D21C-3289-EC92-7A411DA925FB}"/>
              </a:ext>
            </a:extLst>
          </p:cNvPr>
          <p:cNvSpPr txBox="1"/>
          <p:nvPr/>
        </p:nvSpPr>
        <p:spPr>
          <a:xfrm>
            <a:off x="6233112" y="4229057"/>
            <a:ext cx="2501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Lever individueel gelabelde spuiten af in een doosje. Schokvrij</a:t>
            </a:r>
          </a:p>
        </p:txBody>
      </p:sp>
      <p:sp>
        <p:nvSpPr>
          <p:cNvPr id="72" name="Pijl: rechts 71">
            <a:extLst>
              <a:ext uri="{FF2B5EF4-FFF2-40B4-BE49-F238E27FC236}">
                <a16:creationId xmlns:a16="http://schemas.microsoft.com/office/drawing/2014/main" id="{30EC80EB-4221-E817-9883-710746753F37}"/>
              </a:ext>
            </a:extLst>
          </p:cNvPr>
          <p:cNvSpPr/>
          <p:nvPr/>
        </p:nvSpPr>
        <p:spPr>
          <a:xfrm>
            <a:off x="6962349" y="1900407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Pijl: gekromd links 72">
            <a:extLst>
              <a:ext uri="{FF2B5EF4-FFF2-40B4-BE49-F238E27FC236}">
                <a16:creationId xmlns:a16="http://schemas.microsoft.com/office/drawing/2014/main" id="{9AA70703-485E-5B46-38A6-A6BC103EB71E}"/>
              </a:ext>
            </a:extLst>
          </p:cNvPr>
          <p:cNvSpPr/>
          <p:nvPr/>
        </p:nvSpPr>
        <p:spPr>
          <a:xfrm>
            <a:off x="9842312" y="2324987"/>
            <a:ext cx="821929" cy="1399688"/>
          </a:xfrm>
          <a:prstGeom prst="curvedLef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DA90B687-51ED-343C-6FEA-78B0E56ECE3E}"/>
              </a:ext>
            </a:extLst>
          </p:cNvPr>
          <p:cNvSpPr/>
          <p:nvPr/>
        </p:nvSpPr>
        <p:spPr>
          <a:xfrm rot="10800000">
            <a:off x="4977684" y="3211053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Pijl: gekromd rechts 76">
            <a:extLst>
              <a:ext uri="{FF2B5EF4-FFF2-40B4-BE49-F238E27FC236}">
                <a16:creationId xmlns:a16="http://schemas.microsoft.com/office/drawing/2014/main" id="{65EB4957-F538-4649-BCF9-CC865B3B0C5D}"/>
              </a:ext>
            </a:extLst>
          </p:cNvPr>
          <p:cNvSpPr/>
          <p:nvPr/>
        </p:nvSpPr>
        <p:spPr>
          <a:xfrm>
            <a:off x="1409229" y="3267393"/>
            <a:ext cx="726897" cy="1342159"/>
          </a:xfrm>
          <a:prstGeom prst="curved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B8CE7C-1F54-0204-83E4-DF6F357B0495}"/>
              </a:ext>
            </a:extLst>
          </p:cNvPr>
          <p:cNvSpPr txBox="1"/>
          <p:nvPr/>
        </p:nvSpPr>
        <p:spPr>
          <a:xfrm>
            <a:off x="2596096" y="4274026"/>
            <a:ext cx="16920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146"/>
                </a:solidFill>
              </a:rPr>
              <a:t>Bevestig de bestelling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6B14C2FC-E2F0-9511-990B-BE80F693C03B}"/>
              </a:ext>
            </a:extLst>
          </p:cNvPr>
          <p:cNvSpPr/>
          <p:nvPr/>
        </p:nvSpPr>
        <p:spPr>
          <a:xfrm>
            <a:off x="4644803" y="4519852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CD65C331-6B5F-69B5-D9BE-B12BD44F65E4}"/>
              </a:ext>
            </a:extLst>
          </p:cNvPr>
          <p:cNvSpPr/>
          <p:nvPr/>
        </p:nvSpPr>
        <p:spPr>
          <a:xfrm>
            <a:off x="3901378" y="1852853"/>
            <a:ext cx="1061686" cy="272142"/>
          </a:xfrm>
          <a:prstGeom prst="rightArrow">
            <a:avLst/>
          </a:prstGeom>
          <a:solidFill>
            <a:srgbClr val="76AE43"/>
          </a:solidFill>
          <a:ln>
            <a:solidFill>
              <a:srgbClr val="007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7268355-D823-E62F-79E4-7745735B32EA}"/>
              </a:ext>
            </a:extLst>
          </p:cNvPr>
          <p:cNvSpPr txBox="1"/>
          <p:nvPr/>
        </p:nvSpPr>
        <p:spPr>
          <a:xfrm>
            <a:off x="1182697" y="5688992"/>
            <a:ext cx="9746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007146"/>
                </a:solidFill>
              </a:rPr>
              <a:t>Laat je opleiden door de farmaceutisch expert van het Vaccinatiecentrum</a:t>
            </a:r>
          </a:p>
        </p:txBody>
      </p:sp>
    </p:spTree>
    <p:extLst>
      <p:ext uri="{BB962C8B-B14F-4D97-AF65-F5344CB8AC3E}">
        <p14:creationId xmlns:p14="http://schemas.microsoft.com/office/powerpoint/2010/main" val="2973541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3283B9E-8C2F-C266-D96A-58AC0093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Provinciale intervisies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2A33FC-FE25-DB21-127C-5C86DCA88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4007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731FBE7-3C56-7091-3D98-70015F69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Enkele vragen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9BB6BE4-A2B3-F1B8-FE96-C4B1223B1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Feedback van de farmaceutische experten in de </a:t>
            </a:r>
            <a:r>
              <a:rPr lang="nl-BE" dirty="0" err="1"/>
              <a:t>VC’s</a:t>
            </a:r>
            <a:r>
              <a:rPr lang="nl-BE" dirty="0"/>
              <a:t> van de provincie? Van de kring/regioverantwoordelijken?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Wat missen we nog in de voorbereide informatie?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Tijdlijn: wanneer proberen we startklaar te zijn?</a:t>
            </a:r>
          </a:p>
          <a:p>
            <a:pPr marL="514350" indent="-514350">
              <a:buFont typeface="+mj-lt"/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0458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3DF78B6-5A22-9528-EFE3-40E9D8BF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Klik op het logo voor jou van toepassing</a:t>
            </a:r>
          </a:p>
        </p:txBody>
      </p:sp>
      <p:pic>
        <p:nvPicPr>
          <p:cNvPr id="7" name="Afbeelding 6">
            <a:hlinkClick r:id="rId2"/>
            <a:extLst>
              <a:ext uri="{FF2B5EF4-FFF2-40B4-BE49-F238E27FC236}">
                <a16:creationId xmlns:a16="http://schemas.microsoft.com/office/drawing/2014/main" id="{CCBFB6BF-63E9-38F2-57E6-6C6DBDB1C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40" y="2983330"/>
            <a:ext cx="1714739" cy="1714739"/>
          </a:xfrm>
          <a:prstGeom prst="rect">
            <a:avLst/>
          </a:prstGeom>
        </p:spPr>
      </p:pic>
      <p:pic>
        <p:nvPicPr>
          <p:cNvPr id="12" name="Graphic 11">
            <a:hlinkClick r:id="rId4"/>
            <a:extLst>
              <a:ext uri="{FF2B5EF4-FFF2-40B4-BE49-F238E27FC236}">
                <a16:creationId xmlns:a16="http://schemas.microsoft.com/office/drawing/2014/main" id="{780AD9FA-5471-35FA-00DA-7BD0CD5A6C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8853" t="-2917" r="-10379" b="-2917"/>
          <a:stretch/>
        </p:blipFill>
        <p:spPr>
          <a:xfrm>
            <a:off x="5362108" y="3668616"/>
            <a:ext cx="4033732" cy="550843"/>
          </a:xfrm>
          <a:prstGeom prst="rect">
            <a:avLst/>
          </a:prstGeom>
        </p:spPr>
      </p:pic>
      <p:pic>
        <p:nvPicPr>
          <p:cNvPr id="13" name="Afbeelding 12">
            <a:hlinkClick r:id="rId7"/>
            <a:extLst>
              <a:ext uri="{FF2B5EF4-FFF2-40B4-BE49-F238E27FC236}">
                <a16:creationId xmlns:a16="http://schemas.microsoft.com/office/drawing/2014/main" id="{D5C09197-53FA-9755-B37F-978653E45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098" y="3380131"/>
            <a:ext cx="2531796" cy="939214"/>
          </a:xfrm>
          <a:prstGeom prst="rect">
            <a:avLst/>
          </a:prstGeom>
        </p:spPr>
      </p:pic>
      <p:pic>
        <p:nvPicPr>
          <p:cNvPr id="14" name="Afbeelding 13">
            <a:hlinkClick r:id="rId9"/>
            <a:extLst>
              <a:ext uri="{FF2B5EF4-FFF2-40B4-BE49-F238E27FC236}">
                <a16:creationId xmlns:a16="http://schemas.microsoft.com/office/drawing/2014/main" id="{B7AA269C-02C2-3312-DEEB-950D48B4D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826" y="3291363"/>
            <a:ext cx="1693599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33DE21F-0F14-4C10-AD21-CC2217F0DB5F}"/>
              </a:ext>
            </a:extLst>
          </p:cNvPr>
          <p:cNvSpPr txBox="1"/>
          <p:nvPr/>
        </p:nvSpPr>
        <p:spPr>
          <a:xfrm>
            <a:off x="5309306" y="1955914"/>
            <a:ext cx="674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kern="1500" spc="100" dirty="0">
                <a:solidFill>
                  <a:schemeClr val="bg1">
                    <a:lumMod val="50000"/>
                  </a:schemeClr>
                </a:solidFill>
                <a:latin typeface="Sofia Pro Soft Medium" panose="020B0000000000000000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veel succes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69EC77BC-EDEE-4619-8E79-EBC272815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0" t="33615" r="38924" b="34214"/>
          <a:stretch/>
        </p:blipFill>
        <p:spPr>
          <a:xfrm>
            <a:off x="620610" y="1535569"/>
            <a:ext cx="4688697" cy="28860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A93B73-CFC1-430C-B271-04A4FFDDB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10" y="5369075"/>
            <a:ext cx="647854" cy="2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2B03633-75AA-B189-C6FA-5CFCB9D4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28" t="32819" r="81" b="6366"/>
          <a:stretch/>
        </p:blipFill>
        <p:spPr>
          <a:xfrm>
            <a:off x="1158607" y="1556324"/>
            <a:ext cx="10381561" cy="456905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E71FF19-424C-05DA-3E10-66293904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Vaccinatiegraad 2nd booster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55117A-872D-3E02-B910-B3138EE04121}"/>
              </a:ext>
            </a:extLst>
          </p:cNvPr>
          <p:cNvSpPr txBox="1"/>
          <p:nvPr/>
        </p:nvSpPr>
        <p:spPr>
          <a:xfrm>
            <a:off x="1158607" y="6334699"/>
            <a:ext cx="6057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807F83"/>
                </a:solidFill>
              </a:rPr>
              <a:t>Bron: Dashboard </a:t>
            </a:r>
            <a:r>
              <a:rPr lang="nl-BE" sz="1400" dirty="0" err="1">
                <a:solidFill>
                  <a:srgbClr val="807F83"/>
                </a:solidFill>
              </a:rPr>
              <a:t>Sciensano</a:t>
            </a:r>
            <a:endParaRPr lang="nl-BE" sz="1400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4D47F6-E045-365A-A0BE-7E6C10188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63" t="44528" b="20944"/>
          <a:stretch/>
        </p:blipFill>
        <p:spPr>
          <a:xfrm>
            <a:off x="646642" y="2444425"/>
            <a:ext cx="10898716" cy="273218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E00B094-4F8D-F92C-C159-7F2715CF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Vaccinatiegraad 2nd booster per regio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23E983D-2EC3-056C-D8C0-1D8278D2E328}"/>
              </a:ext>
            </a:extLst>
          </p:cNvPr>
          <p:cNvSpPr txBox="1"/>
          <p:nvPr/>
        </p:nvSpPr>
        <p:spPr>
          <a:xfrm>
            <a:off x="646642" y="5442332"/>
            <a:ext cx="6057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807F83"/>
                </a:solidFill>
              </a:rPr>
              <a:t>Bron: Dashboard </a:t>
            </a:r>
            <a:r>
              <a:rPr lang="nl-BE" sz="1400" dirty="0" err="1">
                <a:solidFill>
                  <a:srgbClr val="807F83"/>
                </a:solidFill>
              </a:rPr>
              <a:t>Sciensano</a:t>
            </a:r>
            <a:endParaRPr lang="nl-BE" sz="1400" dirty="0">
              <a:solidFill>
                <a:srgbClr val="807F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5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498584-6D47-CB30-3E71-CEB306B57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4" t="35474" r="8736" b="21291"/>
          <a:stretch/>
        </p:blipFill>
        <p:spPr>
          <a:xfrm>
            <a:off x="0" y="1946813"/>
            <a:ext cx="9022815" cy="446500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FA133213-F475-F850-2D45-6CFD70D4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Vaccinatieteller</a:t>
            </a:r>
          </a:p>
        </p:txBody>
      </p:sp>
    </p:spTree>
    <p:extLst>
      <p:ext uri="{BB962C8B-B14F-4D97-AF65-F5344CB8AC3E}">
        <p14:creationId xmlns:p14="http://schemas.microsoft.com/office/powerpoint/2010/main" val="375053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3B4463E-52FF-4603-D57B-544918A8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 </a:t>
            </a:r>
            <a:r>
              <a:rPr lang="nl-NL" dirty="0" err="1"/>
              <a:t>inkanteling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B1C2A7-A15F-EFEA-649E-B344D500C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7711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0925acc7-06c7-4032-8646-afc72e16aa97"/>
  <p:tag name="SLIDO_EVENT_SECTION_UUID" val="127c8481-d927-4bd9-b1b1-85853420a8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Y3ODgyMzd9"/>
  <p:tag name="SLIDO_TYPE" val="SlidoPoll"/>
  <p:tag name="SLIDO_POLL_UUID" val="09af6796-39ec-4d8a-a726-de0a08946ccd"/>
  <p:tag name="SLIDO_TIMELINE" val="W3sicG9sbFF1ZXN0aW9uVXVpZCI6IjdlZDNiMzQ2LTFkN2ItNDhjZi1hNzU1LWQyODJkOWQ4NzkwZS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Y4ODIyNjd9"/>
  <p:tag name="SLIDO_TYPE" val="SlidoPoll"/>
  <p:tag name="SLIDO_POLL_UUID" val="154f4426-de64-44c4-af62-f801e90975f3"/>
  <p:tag name="SLIDO_TIMELINE" val="W3sicG9sbFF1ZXN0aW9uVXVpZCI6ImJhZDFmNmZlLWVjYjEtNGVmZC05MjQxLWNmNjIwM2M1ZTgzZi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Y3ODc5ODN9"/>
  <p:tag name="SLIDO_TYPE" val="SlidoPoll"/>
  <p:tag name="SLIDO_POLL_UUID" val="ab0e6f06-e61d-452d-b294-7d9093b38ff7"/>
  <p:tag name="SLIDO_TIMELINE" val="W3sicG9sbFF1ZXN0aW9uVXVpZCI6ImYzNTdiZTYyLTBiNTYtNDc1YS1iNWEyLTMxMzVhYmM0MGU4MS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heme/theme1.xml><?xml version="1.0" encoding="utf-8"?>
<a:theme xmlns:a="http://schemas.openxmlformats.org/drawingml/2006/main" name="AccentBoxVTI">
  <a:themeElements>
    <a:clrScheme name="Aangepast 1">
      <a:dk1>
        <a:srgbClr val="008A5E"/>
      </a:dk1>
      <a:lt1>
        <a:srgbClr val="FFFFFF"/>
      </a:lt1>
      <a:dk2>
        <a:srgbClr val="807F83"/>
      </a:dk2>
      <a:lt2>
        <a:srgbClr val="6FC167"/>
      </a:lt2>
      <a:accent1>
        <a:srgbClr val="008A5E"/>
      </a:accent1>
      <a:accent2>
        <a:srgbClr val="807F83"/>
      </a:accent2>
      <a:accent3>
        <a:srgbClr val="6FC167"/>
      </a:accent3>
      <a:accent4>
        <a:srgbClr val="FFFFFF"/>
      </a:accent4>
      <a:accent5>
        <a:srgbClr val="000000"/>
      </a:accent5>
      <a:accent6>
        <a:srgbClr val="D8D8D8"/>
      </a:accent6>
      <a:hlink>
        <a:srgbClr val="008A5E"/>
      </a:hlink>
      <a:folHlink>
        <a:srgbClr val="008A5E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ED510E100FC645883A2DC045FAF6E5" ma:contentTypeVersion="11" ma:contentTypeDescription="Een nieuw document maken." ma:contentTypeScope="" ma:versionID="8eeca604d1fc4e394ccf5e4602b60e9e">
  <xsd:schema xmlns:xsd="http://www.w3.org/2001/XMLSchema" xmlns:xs="http://www.w3.org/2001/XMLSchema" xmlns:p="http://schemas.microsoft.com/office/2006/metadata/properties" xmlns:ns2="783f7ff5-2ad6-4f2d-a6f5-530bd669fe99" targetNamespace="http://schemas.microsoft.com/office/2006/metadata/properties" ma:root="true" ma:fieldsID="6a62775f10452f6b9a06ddcaa0e8f7b2" ns2:_="">
    <xsd:import namespace="783f7ff5-2ad6-4f2d-a6f5-530bd669fe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f7ff5-2ad6-4f2d-a6f5-530bd669f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A1D5E7-91F3-43E1-9330-B64CD98A58E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90CE32-15B1-410F-BCC8-08EAED94B8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848403-742D-4C8C-99CC-921DD52C5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f7ff5-2ad6-4f2d-a6f5-530bd669fe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1368</Words>
  <Application>Microsoft Office PowerPoint</Application>
  <PresentationFormat>Breedbeeld</PresentationFormat>
  <Paragraphs>265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3" baseType="lpstr">
      <vt:lpstr>Arial</vt:lpstr>
      <vt:lpstr>Avenir Next LT Pro</vt:lpstr>
      <vt:lpstr>Calibri</vt:lpstr>
      <vt:lpstr>Calibri Light</vt:lpstr>
      <vt:lpstr>FlandersArtSans-Regular</vt:lpstr>
      <vt:lpstr>Open Sans</vt:lpstr>
      <vt:lpstr>Sofia Pro Soft Bold</vt:lpstr>
      <vt:lpstr>Sofia Pro Soft Medium</vt:lpstr>
      <vt:lpstr>AccentBoxVTI</vt:lpstr>
      <vt:lpstr>Covid-19-vaccinatie in de apotheek</vt:lpstr>
      <vt:lpstr>Herfstcampagne</vt:lpstr>
      <vt:lpstr>Herfstcampagne</vt:lpstr>
      <vt:lpstr>Herfstcampagne</vt:lpstr>
      <vt:lpstr>Herfstcampagne</vt:lpstr>
      <vt:lpstr>Vaccinatiegraad 2nd booster</vt:lpstr>
      <vt:lpstr>Vaccinatiegraad 2nd booster per regio</vt:lpstr>
      <vt:lpstr>Vaccinatieteller</vt:lpstr>
      <vt:lpstr>Organisatie inkanteling</vt:lpstr>
      <vt:lpstr>Voorwaarden</vt:lpstr>
      <vt:lpstr>CNK’s: verzekerden (23/10/2022)</vt:lpstr>
      <vt:lpstr>Evolutie (Fflux)</vt:lpstr>
      <vt:lpstr>PowerPoint-presentatie</vt:lpstr>
      <vt:lpstr>Organisatie inkanteling</vt:lpstr>
      <vt:lpstr>Nieuw probleem</vt:lpstr>
      <vt:lpstr>PowerPoint-presentatie</vt:lpstr>
      <vt:lpstr>Vaccineren in de eerstelijn </vt:lpstr>
      <vt:lpstr>Toelevering van vaccins aan  vaccinatiepunten</vt:lpstr>
      <vt:lpstr>Poll voor farmaceutische experten</vt:lpstr>
      <vt:lpstr>PowerPoint-presentatie</vt:lpstr>
      <vt:lpstr>Poll voor iedereen</vt:lpstr>
      <vt:lpstr>PowerPoint-presentatie</vt:lpstr>
      <vt:lpstr>Vaccineren</vt:lpstr>
      <vt:lpstr>Stappenplan vaccineren</vt:lpstr>
      <vt:lpstr>Opleiding</vt:lpstr>
      <vt:lpstr>PowerPoint-presentatie</vt:lpstr>
      <vt:lpstr>PowerPoint-presentatie</vt:lpstr>
      <vt:lpstr>Stappenplan vaccineren</vt:lpstr>
      <vt:lpstr>PowerPoint-presentatie</vt:lpstr>
      <vt:lpstr>PowerPoint-presentatie</vt:lpstr>
      <vt:lpstr>PowerPoint-presentatie</vt:lpstr>
      <vt:lpstr>Stappenplan vaccineren</vt:lpstr>
      <vt:lpstr>PowerPoint-presentatie</vt:lpstr>
      <vt:lpstr>Stappenplan vaccineren</vt:lpstr>
      <vt:lpstr>PowerPoint-presentatie</vt:lpstr>
      <vt:lpstr>PowerPoint-presentatie</vt:lpstr>
      <vt:lpstr>Wie vaccineren?</vt:lpstr>
      <vt:lpstr>Met welke vaccins? </vt:lpstr>
      <vt:lpstr>Stappenplan vaccineren</vt:lpstr>
      <vt:lpstr>PowerPoint-presentatie</vt:lpstr>
      <vt:lpstr>Vaccinatieservice kenbaar maken</vt:lpstr>
      <vt:lpstr>PowerPoint-presentatie</vt:lpstr>
      <vt:lpstr>Stappenplan vaccineren</vt:lpstr>
      <vt:lpstr>Hoe vaccinatie plannen?</vt:lpstr>
      <vt:lpstr>Stappenplan vaccineren</vt:lpstr>
      <vt:lpstr>Wat hebben we bewezen? </vt:lpstr>
      <vt:lpstr>Identificeer patiënten met pop-up</vt:lpstr>
      <vt:lpstr>Stappenplan vaccineren</vt:lpstr>
      <vt:lpstr>Vaccinatiemoment</vt:lpstr>
      <vt:lpstr>Stappenplan voorbereiden</vt:lpstr>
      <vt:lpstr>Provinciale intervisies</vt:lpstr>
      <vt:lpstr>Enkele vragen</vt:lpstr>
      <vt:lpstr>Klik op het logo voor jou van toepassing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Tom Herremans | Vlaams Apothekers Netwerk</dc:creator>
  <cp:lastModifiedBy>Marleen Haems</cp:lastModifiedBy>
  <cp:revision>28</cp:revision>
  <dcterms:created xsi:type="dcterms:W3CDTF">2020-07-28T13:29:41Z</dcterms:created>
  <dcterms:modified xsi:type="dcterms:W3CDTF">2022-10-27T14:54:46Z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0x010100D2ED510E100FC645883A2DC045FAF6E5</vt:lpwstr>
  </property>
  <property fmtid="{D5CDD505-2E9C-101B-9397-08002B2CF9AE}" pid="3" name="SlidoAppVersion">
    <vt:lpwstr>1.5.2.3420</vt:lpwstr>
  </property>
</Properties>
</file>